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2"/>
  </p:notesMasterIdLst>
  <p:sldIdLst>
    <p:sldId id="256" r:id="rId2"/>
    <p:sldId id="257" r:id="rId3"/>
    <p:sldId id="288" r:id="rId4"/>
    <p:sldId id="289" r:id="rId5"/>
    <p:sldId id="271" r:id="rId6"/>
    <p:sldId id="290" r:id="rId7"/>
    <p:sldId id="291" r:id="rId8"/>
    <p:sldId id="283" r:id="rId9"/>
    <p:sldId id="266" r:id="rId10"/>
    <p:sldId id="270" r:id="rId11"/>
    <p:sldId id="272" r:id="rId12"/>
    <p:sldId id="286" r:id="rId13"/>
    <p:sldId id="273" r:id="rId14"/>
    <p:sldId id="275" r:id="rId15"/>
    <p:sldId id="269" r:id="rId16"/>
    <p:sldId id="276" r:id="rId17"/>
    <p:sldId id="278" r:id="rId18"/>
    <p:sldId id="284" r:id="rId19"/>
    <p:sldId id="279" r:id="rId20"/>
    <p:sldId id="281" r:id="rId21"/>
    <p:sldId id="282" r:id="rId22"/>
    <p:sldId id="311" r:id="rId23"/>
    <p:sldId id="312" r:id="rId24"/>
    <p:sldId id="313" r:id="rId25"/>
    <p:sldId id="314" r:id="rId26"/>
    <p:sldId id="310" r:id="rId27"/>
    <p:sldId id="308" r:id="rId28"/>
    <p:sldId id="309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268" r:id="rId46"/>
    <p:sldId id="267" r:id="rId47"/>
    <p:sldId id="264" r:id="rId48"/>
    <p:sldId id="263" r:id="rId49"/>
    <p:sldId id="258" r:id="rId50"/>
    <p:sldId id="259" r:id="rId5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32BB16-631E-86D9-9E70-BFE485F5E472}" name="Pontello Leonardo" initials="PL" userId="S::leonardo.pontello@studenti.unipd.it::e1f66af7-fa05-4e62-a638-65f61bf3ed2c" providerId="AD"/>
  <p188:author id="{2B47A61A-FD93-7595-C20B-37EEF1508DF6}" name="Fattorel Alessandro" initials="FA" userId="S::alessandro.fattorel@studenti.unipd.it::4c8be876-182f-48df-a8f8-cf95002ea17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i Theboss" initials="RT" lastIdx="6" clrIdx="0">
    <p:extLst>
      <p:ext uri="{19B8F6BF-5375-455C-9EA6-DF929625EA0E}">
        <p15:presenceInfo xmlns:p15="http://schemas.microsoft.com/office/powerpoint/2012/main" userId="e36215d99666b0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1F1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DB0ADC-19C6-F82B-E897-50F02B0DC2D3}" v="782" dt="2025-01-01T16:21:36.4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713" autoAdjust="0"/>
  </p:normalViewPr>
  <p:slideViewPr>
    <p:cSldViewPr snapToGrid="0">
      <p:cViewPr varScale="1">
        <p:scale>
          <a:sx n="66" d="100"/>
          <a:sy n="66" d="100"/>
        </p:scale>
        <p:origin x="876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8/10/relationships/authors" Target="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DE6C1-0D4F-40AF-85DF-C1F5DECC53A8}" type="datetimeFigureOut">
              <a:rPr lang="it-IT" smtClean="0"/>
              <a:pPr/>
              <a:t>08/01/2025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DBD17-AA56-4B3E-BE8E-B8743FCB105A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4398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SAY: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General overview of the structure, linear controller so based on </a:t>
            </a:r>
            <a:r>
              <a:rPr lang="it-IT" dirty="0" err="1"/>
              <a:t>Eigs</a:t>
            </a:r>
            <a:r>
              <a:rPr lang="it-IT" dirty="0"/>
              <a:t> </a:t>
            </a:r>
            <a:r>
              <a:rPr lang="it-IT" dirty="0" err="1"/>
              <a:t>allocation</a:t>
            </a: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it-IT" dirty="0" err="1"/>
              <a:t>Say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Sigma linear </a:t>
            </a:r>
            <a:r>
              <a:rPr lang="it-IT" dirty="0" err="1"/>
              <a:t>asymp</a:t>
            </a:r>
            <a:r>
              <a:rPr lang="it-IT" dirty="0"/>
              <a:t> </a:t>
            </a:r>
            <a:r>
              <a:rPr lang="it-IT" dirty="0" err="1"/>
              <a:t>stable</a:t>
            </a:r>
            <a:r>
              <a:rPr lang="it-IT" dirty="0"/>
              <a:t>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we</a:t>
            </a:r>
            <a:r>
              <a:rPr lang="it-IT" dirty="0">
                <a:sym typeface="Wingdings" panose="05000000000000000000" pitchFamily="2" charset="2"/>
              </a:rPr>
              <a:t> can </a:t>
            </a:r>
            <a:r>
              <a:rPr lang="it-IT" dirty="0" err="1">
                <a:sym typeface="Wingdings" panose="05000000000000000000" pitchFamily="2" charset="2"/>
              </a:rPr>
              <a:t>only</a:t>
            </a:r>
            <a:r>
              <a:rPr lang="it-IT" dirty="0">
                <a:sym typeface="Wingdings" panose="05000000000000000000" pitchFamily="2" charset="2"/>
              </a:rPr>
              <a:t> conclude </a:t>
            </a:r>
            <a:r>
              <a:rPr lang="it-IT" dirty="0" err="1">
                <a:sym typeface="Wingdings" panose="05000000000000000000" pitchFamily="2" charset="2"/>
              </a:rPr>
              <a:t>that</a:t>
            </a:r>
            <a:r>
              <a:rPr lang="it-IT" dirty="0">
                <a:sym typeface="Wingdings" panose="05000000000000000000" pitchFamily="2" charset="2"/>
              </a:rPr>
              <a:t> Sigma NL </a:t>
            </a:r>
            <a:r>
              <a:rPr lang="it-IT" dirty="0" err="1">
                <a:sym typeface="Wingdings" panose="05000000000000000000" pitchFamily="2" charset="2"/>
              </a:rPr>
              <a:t>loc</a:t>
            </a:r>
            <a:r>
              <a:rPr lang="it-IT" dirty="0">
                <a:sym typeface="Wingdings" panose="05000000000000000000" pitchFamily="2" charset="2"/>
              </a:rPr>
              <a:t> AS</a:t>
            </a:r>
            <a:endParaRPr lang="en-US" dirty="0"/>
          </a:p>
          <a:p>
            <a:pPr marL="228600" indent="-228600">
              <a:buAutoNum type="arabicParenR"/>
            </a:pPr>
            <a:r>
              <a:rPr lang="en-US" dirty="0" err="1"/>
              <a:t>Vdes</a:t>
            </a:r>
            <a:r>
              <a:rPr lang="en-US" dirty="0"/>
              <a:t> != 0 , so persistent trajectory (even more important later on with k2 (v is at the </a:t>
            </a:r>
            <a:r>
              <a:rPr lang="en-US" dirty="0" err="1"/>
              <a:t>denom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w depends on v^2 basically, so we must have v !=0, furthermore later on , k2=num/</a:t>
            </a:r>
            <a:r>
              <a:rPr lang="en-US" dirty="0" err="1"/>
              <a:t>vd</a:t>
            </a:r>
            <a:r>
              <a:rPr lang="en-US" dirty="0"/>
              <a:t> so </a:t>
            </a:r>
            <a:r>
              <a:rPr lang="en-US" dirty="0" err="1"/>
              <a:t>vd</a:t>
            </a:r>
            <a:r>
              <a:rPr lang="en-US" dirty="0"/>
              <a:t>!=0 otherwise k2 explodes, we will add a saturation on it</a:t>
            </a:r>
          </a:p>
          <a:p>
            <a:pPr marL="228600" indent="-228600">
              <a:buAutoNum type="arabicParenR"/>
            </a:pPr>
            <a:r>
              <a:rPr lang="en-US" dirty="0"/>
              <a:t>explain the wrap / unwrap:</a:t>
            </a:r>
          </a:p>
          <a:p>
            <a:pPr marL="685800" lvl="1" indent="-228600">
              <a:buAutoNum type="arabicParenR"/>
            </a:pPr>
            <a:r>
              <a:rPr lang="en-US" dirty="0"/>
              <a:t> we used the unwrap to normalize theta angle, so we don't have the discontinuity going from 2pi to 0</a:t>
            </a:r>
          </a:p>
          <a:p>
            <a:pPr marL="685800" lvl="1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9546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3802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can not guarantee </a:t>
            </a:r>
            <a:r>
              <a:rPr lang="en-US" dirty="0" err="1"/>
              <a:t>asymp</a:t>
            </a:r>
            <a:r>
              <a:rPr lang="en-US" dirty="0"/>
              <a:t> convergence cause K2 (system) TV, but we do have convergence property cause we are doing rectilinear and semicircular motions so someway we are covered by good convergence properties</a:t>
            </a:r>
          </a:p>
          <a:p>
            <a:endParaRPr lang="it-IT" sz="1200" dirty="0">
              <a:cs typeface="Arial"/>
            </a:endParaRPr>
          </a:p>
          <a:p>
            <a:r>
              <a:rPr lang="it-IT" sz="1200" dirty="0" err="1">
                <a:cs typeface="Arial"/>
              </a:rPr>
              <a:t>Say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something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about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eigenvalues</a:t>
            </a:r>
            <a:r>
              <a:rPr lang="it-IT" sz="1200" dirty="0">
                <a:cs typeface="Arial"/>
              </a:rPr>
              <a:t>, thanks to </a:t>
            </a:r>
            <a:r>
              <a:rPr lang="it-IT" sz="1200" dirty="0" err="1">
                <a:cs typeface="Arial"/>
              </a:rPr>
              <a:t>this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ki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we</a:t>
            </a:r>
            <a:r>
              <a:rPr lang="it-IT" sz="1200" dirty="0">
                <a:cs typeface="Arial"/>
              </a:rPr>
              <a:t> know the </a:t>
            </a:r>
            <a:r>
              <a:rPr lang="it-IT" sz="1200" dirty="0" err="1">
                <a:cs typeface="Arial"/>
              </a:rPr>
              <a:t>eigs</a:t>
            </a:r>
            <a:r>
              <a:rPr lang="it-IT" sz="1200" dirty="0">
                <a:cs typeface="Arial"/>
              </a:rPr>
              <a:t> are on the LHS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438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SAY:</a:t>
            </a:r>
          </a:p>
          <a:p>
            <a:pPr marL="228600" indent="-228600">
              <a:buAutoNum type="arabicParenR"/>
            </a:pPr>
            <a:r>
              <a:rPr lang="en-US" dirty="0"/>
              <a:t>General overview of the structure and </a:t>
            </a:r>
            <a:r>
              <a:rPr lang="en-US" dirty="0" err="1"/>
              <a:t>vdes</a:t>
            </a:r>
            <a:r>
              <a:rPr lang="en-US" dirty="0"/>
              <a:t>!=0 </a:t>
            </a:r>
            <a:r>
              <a:rPr lang="en-US" dirty="0">
                <a:sym typeface="Wingdings" panose="05000000000000000000" pitchFamily="2" charset="2"/>
              </a:rPr>
              <a:t> same as before cause its related with diff flatness</a:t>
            </a:r>
          </a:p>
          <a:p>
            <a:pPr marL="228600" indent="-228600">
              <a:buAutoNum type="arabicParenR"/>
            </a:pPr>
            <a:r>
              <a:rPr lang="en-US" dirty="0">
                <a:sym typeface="Wingdings" panose="05000000000000000000" pitchFamily="2" charset="2"/>
              </a:rPr>
              <a:t>Highlights the same nature of the structure, with the only difference : gain computation and feedback law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it-IT" dirty="0"/>
              <a:t>Controller </a:t>
            </a:r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dirty="0" err="1"/>
              <a:t>Lyap</a:t>
            </a:r>
            <a:r>
              <a:rPr lang="it-IT" dirty="0"/>
              <a:t> </a:t>
            </a:r>
            <a:r>
              <a:rPr lang="it-IT" dirty="0" err="1"/>
              <a:t>arguments</a:t>
            </a:r>
            <a:r>
              <a:rPr lang="it-IT" dirty="0"/>
              <a:t> and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eigs</a:t>
            </a:r>
            <a:r>
              <a:rPr lang="it-IT" dirty="0"/>
              <a:t> </a:t>
            </a:r>
            <a:r>
              <a:rPr lang="it-IT" dirty="0" err="1"/>
              <a:t>allocation</a:t>
            </a:r>
            <a:endParaRPr lang="en-US" dirty="0">
              <a:sym typeface="Wingdings" panose="05000000000000000000" pitchFamily="2" charset="2"/>
            </a:endParaRPr>
          </a:p>
          <a:p>
            <a:pPr marL="228600" indent="-228600">
              <a:buAutoNum type="arabicParenR"/>
            </a:pPr>
            <a:r>
              <a:rPr lang="en-US" dirty="0" err="1">
                <a:sym typeface="Wingdings" panose="05000000000000000000" pitchFamily="2" charset="2"/>
              </a:rPr>
              <a:t>Barbalat’s</a:t>
            </a:r>
            <a:r>
              <a:rPr lang="en-US" dirty="0">
                <a:sym typeface="Wingdings" panose="05000000000000000000" pitchFamily="2" charset="2"/>
              </a:rPr>
              <a:t> lemma problem. Before we had no convergence guarantees cause k2 TV , now instead we could end up with loosing conv property cause w could become unbounded and hence Barb no true anymore - this is what we stress out in the sharp curve</a:t>
            </a: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explain the wrap / unwrap:</a:t>
            </a:r>
          </a:p>
          <a:p>
            <a:pPr marL="685800" lvl="1" indent="-228600">
              <a:buAutoNum type="arabicParenR"/>
            </a:pPr>
            <a:r>
              <a:rPr lang="en-US" dirty="0"/>
              <a:t> we used the unwrap to normalize theta angle, so we don't have the discontinuity going from 2pi to 0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2443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Highlight the relation </a:t>
            </a:r>
            <a:r>
              <a:rPr lang="it-IT" dirty="0" err="1"/>
              <a:t>between</a:t>
            </a:r>
            <a:r>
              <a:rPr lang="it-IT" dirty="0"/>
              <a:t> a and b , </a:t>
            </a:r>
            <a:r>
              <a:rPr lang="it-IT" dirty="0" err="1"/>
              <a:t>could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compute </a:t>
            </a:r>
            <a:r>
              <a:rPr lang="it-IT" dirty="0" err="1"/>
              <a:t>eigs</a:t>
            </a:r>
            <a:r>
              <a:rPr lang="it-IT" dirty="0"/>
              <a:t> for </a:t>
            </a:r>
            <a:r>
              <a:rPr lang="it-IT" dirty="0" err="1"/>
              <a:t>this</a:t>
            </a:r>
            <a:r>
              <a:rPr lang="it-IT" dirty="0"/>
              <a:t> ? </a:t>
            </a:r>
            <a:r>
              <a:rPr lang="it-IT" dirty="0" err="1"/>
              <a:t>Is</a:t>
            </a:r>
            <a:r>
              <a:rPr lang="it-IT" dirty="0"/>
              <a:t> b a </a:t>
            </a:r>
            <a:r>
              <a:rPr lang="it-IT" dirty="0" err="1"/>
              <a:t>natural</a:t>
            </a:r>
            <a:r>
              <a:rPr lang="it-IT" dirty="0"/>
              <a:t> </a:t>
            </a:r>
            <a:r>
              <a:rPr lang="it-IT" dirty="0" err="1"/>
              <a:t>freq</a:t>
            </a:r>
            <a:r>
              <a:rPr lang="it-IT" dirty="0"/>
              <a:t> </a:t>
            </a:r>
            <a:r>
              <a:rPr lang="it-IT" dirty="0" err="1"/>
              <a:t>too</a:t>
            </a:r>
            <a:r>
              <a:rPr lang="it-IT" dirty="0"/>
              <a:t> 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7151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143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>
                <a:cs typeface="Arial"/>
              </a:rPr>
              <a:t>Plots --&gt; </a:t>
            </a:r>
            <a:r>
              <a:rPr lang="it-IT" sz="1200" dirty="0" err="1">
                <a:cs typeface="Arial"/>
              </a:rPr>
              <a:t>see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if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impulse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bigger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than</a:t>
            </a:r>
            <a:r>
              <a:rPr lang="it-IT" sz="1200" dirty="0">
                <a:cs typeface="Arial"/>
              </a:rPr>
              <a:t> linear case follows some </a:t>
            </a:r>
            <a:r>
              <a:rPr lang="it-IT" sz="1200" dirty="0" err="1">
                <a:cs typeface="Arial"/>
              </a:rPr>
              <a:t>theoretical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thing</a:t>
            </a:r>
            <a:r>
              <a:rPr lang="it-IT" sz="1200" dirty="0">
                <a:cs typeface="Arial"/>
              </a:rPr>
              <a:t> or just </a:t>
            </a:r>
            <a:r>
              <a:rPr lang="it-IT" sz="1200" dirty="0" err="1">
                <a:cs typeface="Arial"/>
              </a:rPr>
              <a:t>related</a:t>
            </a:r>
            <a:r>
              <a:rPr lang="it-IT" sz="1200" dirty="0">
                <a:cs typeface="Arial"/>
              </a:rPr>
              <a:t> to gains tuning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7841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1" dirty="0">
                <a:cs typeface="Arial"/>
              </a:rPr>
              <a:t>Focus on </a:t>
            </a:r>
            <a:r>
              <a:rPr lang="it-IT" sz="1200" b="1" dirty="0" err="1">
                <a:cs typeface="Arial"/>
              </a:rPr>
              <a:t>sharp</a:t>
            </a:r>
            <a:r>
              <a:rPr lang="it-IT" sz="1200" b="1" dirty="0">
                <a:cs typeface="Arial"/>
              </a:rPr>
              <a:t> curve</a:t>
            </a:r>
          </a:p>
          <a:p>
            <a:endParaRPr lang="it-IT" b="1" dirty="0">
              <a:cs typeface="Arial"/>
            </a:endParaRPr>
          </a:p>
          <a:p>
            <a:r>
              <a:rPr lang="it-IT" dirty="0">
                <a:cs typeface="Arial"/>
              </a:rPr>
              <a:t>Make a </a:t>
            </a:r>
            <a:r>
              <a:rPr lang="it-IT" dirty="0" err="1">
                <a:cs typeface="Arial"/>
              </a:rPr>
              <a:t>consideration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regarding</a:t>
            </a:r>
            <a:r>
              <a:rPr lang="it-IT" dirty="0">
                <a:cs typeface="Arial"/>
              </a:rPr>
              <a:t> NL more </a:t>
            </a:r>
            <a:r>
              <a:rPr lang="it-IT" dirty="0" err="1">
                <a:cs typeface="Arial"/>
              </a:rPr>
              <a:t>enhanced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wrt</a:t>
            </a:r>
            <a:r>
              <a:rPr lang="it-IT" dirty="0">
                <a:cs typeface="Arial"/>
              </a:rPr>
              <a:t> lineare case, </a:t>
            </a:r>
            <a:r>
              <a:rPr lang="it-IT" dirty="0" err="1">
                <a:cs typeface="Arial"/>
              </a:rPr>
              <a:t>maybe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theres</a:t>
            </a:r>
            <a:r>
              <a:rPr lang="it-IT" dirty="0">
                <a:cs typeface="Arial"/>
              </a:rPr>
              <a:t> a </a:t>
            </a:r>
            <a:r>
              <a:rPr lang="it-IT" dirty="0" err="1">
                <a:cs typeface="Arial"/>
              </a:rPr>
              <a:t>reason</a:t>
            </a:r>
            <a:endParaRPr lang="it-IT" sz="1200" dirty="0">
              <a:cs typeface="Arial"/>
            </a:endParaRP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3389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98A6E1-DC11-C213-C49B-4CE1A884E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6C5EF09-4C5E-B147-BEF8-8B66FFFEA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774B46-543F-F0B0-1410-BF1E7177D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1F3B55-F3E2-1A2D-7FD6-BEC64BED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3C2C70-ACDC-D114-6B42-27BE4C25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6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4" name="Immagine 6">
            <a:extLst>
              <a:ext uri="{FF2B5EF4-FFF2-40B4-BE49-F238E27FC236}">
                <a16:creationId xmlns:a16="http://schemas.microsoft.com/office/drawing/2014/main" id="{7A2A5C85-D8F9-95C2-D93A-D6AAA8D0129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640" y="1159933"/>
            <a:ext cx="7568720" cy="21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DE965153-D1B8-47F9-ECA7-A02B3757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7593" y="3285951"/>
            <a:ext cx="9096815" cy="1290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13">
            <a:extLst>
              <a:ext uri="{FF2B5EF4-FFF2-40B4-BE49-F238E27FC236}">
                <a16:creationId xmlns:a16="http://schemas.microsoft.com/office/drawing/2014/main" id="{1D13A2E7-1F45-2252-AAE6-76F193D9D5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35526" y="4741032"/>
            <a:ext cx="6320949" cy="7580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029019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4D642F2-5021-578D-0B5A-F0C9826C56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-1" y="0"/>
            <a:ext cx="12192001" cy="1138767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BB52DDA-C01F-9F3B-B508-D3698A0EAD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58" y="172188"/>
            <a:ext cx="2856424" cy="79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3A4080AB-402D-FB91-8F6E-E1F4FB36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1188000"/>
          </a:xfrm>
        </p:spPr>
        <p:txBody>
          <a:bodyPr>
            <a:normAutofit/>
          </a:bodyPr>
          <a:lstStyle>
            <a:lvl1pPr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0" hasCustomPrompt="1"/>
          </p:nvPr>
        </p:nvSpPr>
        <p:spPr>
          <a:xfrm>
            <a:off x="6179127" y="2592996"/>
            <a:ext cx="5663346" cy="3859558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1" name="Segnaposto contenuto 2"/>
          <p:cNvSpPr>
            <a:spLocks noGrp="1"/>
          </p:cNvSpPr>
          <p:nvPr>
            <p:ph sz="quarter" idx="11" hasCustomPrompt="1"/>
          </p:nvPr>
        </p:nvSpPr>
        <p:spPr>
          <a:xfrm>
            <a:off x="1215640" y="2592996"/>
            <a:ext cx="3781233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2" name="Segnaposto contenuto 2"/>
          <p:cNvSpPr>
            <a:spLocks noGrp="1"/>
          </p:cNvSpPr>
          <p:nvPr>
            <p:ph sz="quarter" idx="12" hasCustomPrompt="1"/>
          </p:nvPr>
        </p:nvSpPr>
        <p:spPr>
          <a:xfrm>
            <a:off x="1215640" y="4777396"/>
            <a:ext cx="3781234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</p:spTree>
    <p:extLst>
      <p:ext uri="{BB962C8B-B14F-4D97-AF65-F5344CB8AC3E}">
        <p14:creationId xmlns:p14="http://schemas.microsoft.com/office/powerpoint/2010/main" val="2149974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6">
            <a:extLst>
              <a:ext uri="{FF2B5EF4-FFF2-40B4-BE49-F238E27FC236}">
                <a16:creationId xmlns:a16="http://schemas.microsoft.com/office/drawing/2014/main" id="{38BF697F-4C3F-B44D-F6C6-3D1E0DC619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42" y="2269067"/>
            <a:ext cx="8333317" cy="231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534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87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2635D8-CCDF-6D38-8F13-A179A41E7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434A56-224E-D866-A28F-911AF1B3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2815B5-BA9F-4BC1-142B-FB146E555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639FF7-9837-5485-22E6-98359CE27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BA95AF-CF08-9540-8958-30ECAA24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7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09B05C-6215-0CBC-7B82-45F3AB917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CBDA081-A4AC-23E8-A80B-BB3EDFA46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0D27AD-7692-29FD-138C-8E2D277B0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FA7B6A-8E96-4A22-AC28-CC5D4A5F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1F665B-5DD5-68C7-A7BF-2101FC919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60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7E8C6D-2746-FE8C-D954-F04A0892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C4DAC7-51DC-0512-D3C5-636DA9B67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DC77EFD-F6AD-7E4A-2466-734F7D9F8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DF64D86-9423-4050-EABD-82F754AC9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1F5BF3C-0092-1DEB-DF7D-873B0ECF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1891FFC-8CE4-A06C-6922-845EBB33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77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1E9C76-ADD7-91FE-76C9-8E59F9462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A3DAC0-0839-47EF-03C6-93B46E1AE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8AAB33E-3013-3EE2-4E41-A18D1471D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A8BE1D0-E709-E1B6-7882-A7C1F3F84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067025A-7024-FF82-2CD9-A169C692D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294965E-60D1-02D6-7D5B-78FA5B51B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285446E-D0C3-EB44-D741-898EA10E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6CEDB29-873E-5535-846B-35B3DC357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58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31BEB9-DC85-61DC-2E70-EECA8826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784C7E1-3A6B-9BF3-9D7E-B84FBB4E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14B297B-6060-AC1C-692E-69C528C05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C92E7EA-01EC-8DA9-0AD8-097FF79EA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42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6D660FF-A924-B2C4-5D36-2548BC1C8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48134CA-4890-3AD2-BFC1-635593B2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59B0E4-734C-4FB1-ABD0-43EBCEE4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54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AA02DE-EF25-8A34-A17C-9CF1E5385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EDFA90-A16F-D126-B45F-FA7913A12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07362F2-2D07-BADC-9028-5FF264BBC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8E7C2D8-244A-8B91-1324-66BF5F72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5F98A4E-3799-1101-A9C0-EA1E537A9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56DED9-3158-0431-69E5-757400DB0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77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170726-1E27-AA9F-3B2E-692DBC81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DA53B16-4FDD-45A1-11E9-42FB6DC889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8374E34-1E69-D976-B1C5-8499B3A13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29DC378-0820-E023-FD20-90E7E384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64F833C-9ED4-C074-2B18-A66A6F9C5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36D7FED-89C8-E0C9-1D82-948243332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3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8C73D6B-3B98-0B4D-3839-170A9073C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212E685-16F2-CD57-8F24-94C80A592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0F94EB-D8FF-46BD-0EB1-02B9720A4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5E05C7A-E8F9-1686-FBF1-6D0625EB7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7E8887-8F71-A9F3-4692-499C4365B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19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5" Type="http://schemas.openxmlformats.org/officeDocument/2006/relationships/image" Target="../media/image38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hdphoto" Target="../media/hdphoto1.wdp"/><Relationship Id="rId7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microsoft.com/office/2007/relationships/hdphoto" Target="../media/hdphoto1.wdp"/><Relationship Id="rId7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jp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microsoft.com/office/2007/relationships/hdphoto" Target="../media/hdphoto1.wdp"/><Relationship Id="rId7" Type="http://schemas.openxmlformats.org/officeDocument/2006/relationships/image" Target="../media/image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3.png"/><Relationship Id="rId7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0.png"/><Relationship Id="rId5" Type="http://schemas.openxmlformats.org/officeDocument/2006/relationships/image" Target="../media/image54.png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4.png"/><Relationship Id="rId5" Type="http://schemas.openxmlformats.org/officeDocument/2006/relationships/image" Target="../media/image73.jp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6.jpg"/><Relationship Id="rId5" Type="http://schemas.openxmlformats.org/officeDocument/2006/relationships/image" Target="../media/image75.jpg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9.png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0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1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2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C78E4A9-80B2-2666-AD7F-10CCA19A8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9B6748C-E420-8877-781D-C5840FC49633}"/>
              </a:ext>
            </a:extLst>
          </p:cNvPr>
          <p:cNvSpPr txBox="1"/>
          <p:nvPr/>
        </p:nvSpPr>
        <p:spPr>
          <a:xfrm>
            <a:off x="0" y="4499138"/>
            <a:ext cx="121920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3200" b="1" dirty="0"/>
              <a:t>URBAN MOBILITY CHALLENG</a:t>
            </a:r>
            <a:endParaRPr lang="it-IT" sz="3200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BCDC6F8-13A0-B77E-2B54-45BF866F6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5499" y="1566225"/>
            <a:ext cx="7425725" cy="48868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78587" y="1546846"/>
            <a:ext cx="3613354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200" b="1" dirty="0" err="1">
                <a:cs typeface="Arial"/>
              </a:rPr>
              <a:t>Avoiding</a:t>
            </a:r>
            <a:r>
              <a:rPr lang="it-IT" sz="2200" b="1" dirty="0">
                <a:cs typeface="Arial"/>
              </a:rPr>
              <a:t> </a:t>
            </a:r>
            <a:r>
              <a:rPr lang="it-IT" sz="2200" b="1" dirty="0" err="1">
                <a:cs typeface="Arial"/>
              </a:rPr>
              <a:t>division</a:t>
            </a:r>
            <a:r>
              <a:rPr lang="it-IT" sz="2200" b="1" dirty="0">
                <a:cs typeface="Arial"/>
              </a:rPr>
              <a:t> by zero</a:t>
            </a:r>
            <a:endParaRPr lang="en-US" sz="2200" b="1" dirty="0" err="1"/>
          </a:p>
        </p:txBody>
      </p:sp>
      <p:pic>
        <p:nvPicPr>
          <p:cNvPr id="10" name="Picture 9" descr="A computer diagram of a circuit board&#10;&#10;Description automatically generated">
            <a:extLst>
              <a:ext uri="{FF2B5EF4-FFF2-40B4-BE49-F238E27FC236}">
                <a16:creationId xmlns:a16="http://schemas.microsoft.com/office/drawing/2014/main" id="{8E028773-C3BC-7FA1-0EE0-4014A11AC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258" y="2814177"/>
            <a:ext cx="3286125" cy="236220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761A39D2-1692-03C1-6DD5-5B6A49E564E0}"/>
              </a:ext>
            </a:extLst>
          </p:cNvPr>
          <p:cNvSpPr/>
          <p:nvPr/>
        </p:nvSpPr>
        <p:spPr>
          <a:xfrm rot="-540000">
            <a:off x="2638444" y="3978413"/>
            <a:ext cx="1551628" cy="1714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4570426" y="2331875"/>
            <a:ext cx="4228071" cy="120403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4570425" y="4502855"/>
            <a:ext cx="5291995" cy="14915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960D25-0EF9-23E0-55D5-FBB27EC29BCC}"/>
              </a:ext>
            </a:extLst>
          </p:cNvPr>
          <p:cNvSpPr txBox="1"/>
          <p:nvPr/>
        </p:nvSpPr>
        <p:spPr>
          <a:xfrm>
            <a:off x="312258" y="4970419"/>
            <a:ext cx="3006129" cy="343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 dirty="0" err="1"/>
              <a:t>differential</a:t>
            </a:r>
            <a:r>
              <a:rPr lang="it-IT" sz="1600" i="1" dirty="0"/>
              <a:t> </a:t>
            </a:r>
            <a:r>
              <a:rPr lang="it-IT" sz="1600" i="1" dirty="0" err="1"/>
              <a:t>flatness</a:t>
            </a:r>
            <a:r>
              <a:rPr lang="it-IT" sz="1600" i="1" dirty="0"/>
              <a:t> </a:t>
            </a:r>
            <a:r>
              <a:rPr lang="it-IT" sz="1600" i="1" dirty="0" err="1"/>
              <a:t>block</a:t>
            </a:r>
            <a:endParaRPr lang="it-IT" sz="1600" i="1" dirty="0"/>
          </a:p>
        </p:txBody>
      </p:sp>
    </p:spTree>
    <p:extLst>
      <p:ext uri="{BB962C8B-B14F-4D97-AF65-F5344CB8AC3E}">
        <p14:creationId xmlns:p14="http://schemas.microsoft.com/office/powerpoint/2010/main" val="3960579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FD79F9D-D281-AE9A-EB6D-91D6AE98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15" y="1958766"/>
            <a:ext cx="1920135" cy="8686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05C3B9-8125-D132-B804-F1B923329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624" y="2950975"/>
            <a:ext cx="7105583" cy="22872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F70E2C-6D41-17D3-1CC6-D8F925CD6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7131" y="1404552"/>
            <a:ext cx="4209956" cy="5302413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7519170" y="1677177"/>
            <a:ext cx="2100223" cy="52829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7519169" y="3876913"/>
            <a:ext cx="3523580" cy="179350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5945" y="1263096"/>
            <a:ext cx="3482950" cy="15643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84515" y="1541216"/>
            <a:ext cx="261552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5538D-E1EF-F032-8088-BC85D1F491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106" y="5428131"/>
            <a:ext cx="3899377" cy="6716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1300E3-A253-934F-76C8-93228F1521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1106" y="6099747"/>
            <a:ext cx="6193228" cy="47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80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C1D94-DA35-1372-DC13-FB9DE1ADF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2175FA-2132-5B01-2834-EFBEED758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2EC25F-A036-D690-387A-73027A293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9672"/>
            <a:ext cx="6068799" cy="51191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88C0F6-6819-323F-AEF9-C5ADA71A06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799" y="1444842"/>
            <a:ext cx="6068799" cy="5119144"/>
          </a:xfrm>
          <a:prstGeom prst="rect">
            <a:avLst/>
          </a:prstGeom>
        </p:spPr>
      </p:pic>
      <p:cxnSp>
        <p:nvCxnSpPr>
          <p:cNvPr id="6" name="Connettore 2 11">
            <a:extLst>
              <a:ext uri="{FF2B5EF4-FFF2-40B4-BE49-F238E27FC236}">
                <a16:creationId xmlns:a16="http://schemas.microsoft.com/office/drawing/2014/main" id="{F4DDAF9D-F91B-C845-A493-5756CEBED9AA}"/>
              </a:ext>
            </a:extLst>
          </p:cNvPr>
          <p:cNvCxnSpPr>
            <a:cxnSpLocks/>
          </p:cNvCxnSpPr>
          <p:nvPr/>
        </p:nvCxnSpPr>
        <p:spPr>
          <a:xfrm flipH="1">
            <a:off x="2578608" y="2121408"/>
            <a:ext cx="469391" cy="185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11">
            <a:extLst>
              <a:ext uri="{FF2B5EF4-FFF2-40B4-BE49-F238E27FC236}">
                <a16:creationId xmlns:a16="http://schemas.microsoft.com/office/drawing/2014/main" id="{DF37B2A2-D497-2397-9B87-09C42CE29DF6}"/>
              </a:ext>
            </a:extLst>
          </p:cNvPr>
          <p:cNvCxnSpPr>
            <a:cxnSpLocks/>
          </p:cNvCxnSpPr>
          <p:nvPr/>
        </p:nvCxnSpPr>
        <p:spPr>
          <a:xfrm>
            <a:off x="9357360" y="1899140"/>
            <a:ext cx="256032" cy="177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7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8E09A5-7606-5EB8-42C5-41FF05614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66" y="1162762"/>
            <a:ext cx="10761905" cy="5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99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BF2E3C-03DB-1384-65FC-2AA033DE2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36" y="1120877"/>
            <a:ext cx="10950928" cy="57371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1342102" y="1341929"/>
            <a:ext cx="743318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</a:t>
            </a:r>
            <a:r>
              <a:rPr lang="it-IT" b="1" dirty="0" err="1">
                <a:cs typeface="Arial"/>
              </a:rPr>
              <a:t>square</a:t>
            </a:r>
            <a:r>
              <a:rPr lang="it-IT" b="1" dirty="0">
                <a:cs typeface="Arial"/>
              </a:rPr>
              <a:t> corner</a:t>
            </a:r>
          </a:p>
          <a:p>
            <a:endParaRPr lang="it-IT" dirty="0">
              <a:cs typeface="Arial"/>
            </a:endParaRPr>
          </a:p>
          <a:p>
            <a:r>
              <a:rPr lang="it-IT" dirty="0" err="1">
                <a:cs typeface="Arial"/>
              </a:rPr>
              <a:t>differential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flatness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block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should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not</a:t>
            </a:r>
            <a:r>
              <a:rPr lang="it-IT" dirty="0">
                <a:cs typeface="Arial"/>
              </a:rPr>
              <a:t> be </a:t>
            </a:r>
            <a:r>
              <a:rPr lang="it-IT" dirty="0" err="1">
                <a:cs typeface="Arial"/>
              </a:rPr>
              <a:t>able</a:t>
            </a:r>
            <a:r>
              <a:rPr lang="it-IT" dirty="0">
                <a:cs typeface="Arial"/>
              </a:rPr>
              <a:t> to compute the input </a:t>
            </a:r>
            <a:r>
              <a:rPr lang="it-IT" dirty="0" err="1">
                <a:cs typeface="Arial"/>
              </a:rPr>
              <a:t>velocities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when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reaching</a:t>
            </a:r>
            <a:r>
              <a:rPr lang="it-IT" dirty="0">
                <a:cs typeface="Arial"/>
              </a:rPr>
              <a:t> a non </a:t>
            </a:r>
            <a:r>
              <a:rPr lang="it-IT" dirty="0" err="1">
                <a:cs typeface="Arial"/>
              </a:rPr>
              <a:t>differentiable</a:t>
            </a:r>
            <a:r>
              <a:rPr lang="it-IT" dirty="0">
                <a:cs typeface="Arial"/>
              </a:rPr>
              <a:t> part of the </a:t>
            </a:r>
            <a:r>
              <a:rPr lang="it-IT" dirty="0" err="1">
                <a:cs typeface="Arial"/>
              </a:rPr>
              <a:t>trajectory</a:t>
            </a:r>
            <a:r>
              <a:rPr lang="it-IT" dirty="0">
                <a:cs typeface="Arial"/>
              </a:rPr>
              <a:t>. </a:t>
            </a:r>
            <a:r>
              <a:rPr lang="it-IT" dirty="0" err="1">
                <a:cs typeface="Arial"/>
              </a:rPr>
              <a:t>Indeed</a:t>
            </a:r>
            <a:r>
              <a:rPr lang="it-IT" dirty="0">
                <a:cs typeface="Arial"/>
              </a:rPr>
              <a:t>, </a:t>
            </a:r>
            <a:r>
              <a:rPr lang="it-IT" dirty="0" err="1">
                <a:cs typeface="Arial"/>
              </a:rPr>
              <a:t>impulses</a:t>
            </a:r>
            <a:r>
              <a:rPr lang="it-IT" dirty="0">
                <a:cs typeface="Arial"/>
              </a:rPr>
              <a:t> in </a:t>
            </a:r>
            <a:r>
              <a:rPr lang="it-IT" dirty="0" err="1">
                <a:cs typeface="Arial"/>
              </a:rPr>
              <a:t>both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velocities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arises</a:t>
            </a:r>
            <a:r>
              <a:rPr lang="it-IT" dirty="0">
                <a:cs typeface="Arial"/>
              </a:rPr>
              <a:t>, with </a:t>
            </a:r>
            <a:r>
              <a:rPr lang="it-IT" dirty="0" err="1">
                <a:cs typeface="Arial"/>
              </a:rPr>
              <a:t>stronger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effect</a:t>
            </a:r>
            <a:r>
              <a:rPr lang="it-IT" dirty="0">
                <a:cs typeface="Arial"/>
              </a:rPr>
              <a:t> in omega, (</a:t>
            </a:r>
            <a:r>
              <a:rPr lang="it-IT" dirty="0" err="1">
                <a:cs typeface="Arial"/>
              </a:rPr>
              <a:t>its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computation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is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based</a:t>
            </a:r>
            <a:r>
              <a:rPr lang="it-IT" dirty="0">
                <a:cs typeface="Arial"/>
              </a:rPr>
              <a:t> on the second </a:t>
            </a:r>
            <a:r>
              <a:rPr lang="it-IT" dirty="0" err="1">
                <a:cs typeface="Arial"/>
              </a:rPr>
              <a:t>order</a:t>
            </a:r>
            <a:r>
              <a:rPr lang="it-IT" dirty="0">
                <a:cs typeface="Arial"/>
              </a:rPr>
              <a:t> derivative).</a:t>
            </a:r>
          </a:p>
          <a:p>
            <a:r>
              <a:rPr lang="it-IT" dirty="0" err="1">
                <a:cs typeface="Arial"/>
              </a:rPr>
              <a:t>Nonetheless</a:t>
            </a:r>
            <a:r>
              <a:rPr lang="it-IT" dirty="0">
                <a:cs typeface="Arial"/>
              </a:rPr>
              <a:t>, thanks to </a:t>
            </a:r>
            <a:r>
              <a:rPr lang="it-IT" dirty="0" err="1">
                <a:cs typeface="Arial"/>
              </a:rPr>
              <a:t>saturator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blocks</a:t>
            </a:r>
            <a:r>
              <a:rPr lang="it-IT" dirty="0">
                <a:cs typeface="Arial"/>
              </a:rPr>
              <a:t> on omega and gains </a:t>
            </a:r>
            <a:r>
              <a:rPr lang="it-IT" dirty="0" err="1">
                <a:cs typeface="Arial"/>
              </a:rPr>
              <a:t>we</a:t>
            </a:r>
            <a:r>
              <a:rPr lang="it-IT" dirty="0">
                <a:cs typeface="Arial"/>
              </a:rPr>
              <a:t> are </a:t>
            </a:r>
            <a:r>
              <a:rPr lang="it-IT" dirty="0" err="1">
                <a:cs typeface="Arial"/>
              </a:rPr>
              <a:t>able</a:t>
            </a:r>
            <a:r>
              <a:rPr lang="it-IT" dirty="0">
                <a:cs typeface="Arial"/>
              </a:rPr>
              <a:t> to </a:t>
            </a:r>
            <a:r>
              <a:rPr lang="it-IT" dirty="0" err="1">
                <a:cs typeface="Arial"/>
              </a:rPr>
              <a:t>overcome</a:t>
            </a:r>
            <a:r>
              <a:rPr lang="it-IT" dirty="0">
                <a:cs typeface="Arial"/>
              </a:rPr>
              <a:t> the </a:t>
            </a:r>
            <a:r>
              <a:rPr lang="it-IT" dirty="0" err="1">
                <a:cs typeface="Arial"/>
              </a:rPr>
              <a:t>problem</a:t>
            </a:r>
            <a:r>
              <a:rPr lang="it-IT" dirty="0">
                <a:cs typeface="Arial"/>
              </a:rPr>
              <a:t> and to finish the </a:t>
            </a:r>
            <a:r>
              <a:rPr lang="it-IT" dirty="0" err="1">
                <a:cs typeface="Arial"/>
              </a:rPr>
              <a:t>simulation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anyway</a:t>
            </a:r>
            <a:r>
              <a:rPr lang="it-IT" dirty="0"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9932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Video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linear">
            <a:hlinkClick r:id="" action="ppaction://media"/>
            <a:extLst>
              <a:ext uri="{FF2B5EF4-FFF2-40B4-BE49-F238E27FC236}">
                <a16:creationId xmlns:a16="http://schemas.microsoft.com/office/drawing/2014/main" id="{5B8E1F15-9176-F852-B9ED-CF08144E56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71314" y="1490932"/>
            <a:ext cx="8229600" cy="46381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14235B-26FA-30AB-0162-06B620AC2833}"/>
              </a:ext>
            </a:extLst>
          </p:cNvPr>
          <p:cNvSpPr txBox="1"/>
          <p:nvPr/>
        </p:nvSpPr>
        <p:spPr>
          <a:xfrm>
            <a:off x="454325" y="2352136"/>
            <a:ext cx="172240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>
                <a:cs typeface="Arial"/>
              </a:rPr>
              <a:t>Sistemare e tagliare video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2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olo 1">
            <a:extLst>
              <a:ext uri="{FF2B5EF4-FFF2-40B4-BE49-F238E27FC236}">
                <a16:creationId xmlns:a16="http://schemas.microsoft.com/office/drawing/2014/main" id="{9DE42428-1FFF-F860-28EC-6A163DC7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2500" dirty="0">
                <a:latin typeface="Arial"/>
                <a:cs typeface="Arial"/>
              </a:rPr>
              <a:t>Non Linear Control</a:t>
            </a:r>
            <a:endParaRPr lang="it-IT" sz="25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3340430-3080-B6E7-5ED9-788AD11A8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36" y="4975135"/>
            <a:ext cx="6085932" cy="8001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8E6FE1-7EE3-692A-3533-D403179EFD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966675"/>
            <a:ext cx="6085932" cy="140207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F80722A-AB88-2D2D-C6D2-C13A0847A7C7}"/>
              </a:ext>
            </a:extLst>
          </p:cNvPr>
          <p:cNvSpPr/>
          <p:nvPr/>
        </p:nvSpPr>
        <p:spPr>
          <a:xfrm>
            <a:off x="8750105" y="5964702"/>
            <a:ext cx="1012873" cy="281353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F17878A-F143-D8E0-2F05-90A63987E6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9474" y="6311399"/>
            <a:ext cx="2495526" cy="210560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65F66093-9585-0969-BE2D-2D953F402913}"/>
              </a:ext>
            </a:extLst>
          </p:cNvPr>
          <p:cNvSpPr/>
          <p:nvPr/>
        </p:nvSpPr>
        <p:spPr>
          <a:xfrm rot="9644067">
            <a:off x="8233187" y="6201148"/>
            <a:ext cx="398286" cy="1665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41E13-41E7-8DC3-B354-4E33E4F1F6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162" y="2085975"/>
            <a:ext cx="1187767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64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304EFDD-C890-5C88-26F1-C77E8BB5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51" y="2328899"/>
            <a:ext cx="2895886" cy="888685"/>
          </a:xfrm>
          <a:prstGeom prst="rect">
            <a:avLst/>
          </a:prstGeom>
        </p:spPr>
      </p:pic>
      <p:pic>
        <p:nvPicPr>
          <p:cNvPr id="4" name="Picture 3" descr="A screenshot of a white background with green and blue text&#10;&#10;Description automatically generated">
            <a:extLst>
              <a:ext uri="{FF2B5EF4-FFF2-40B4-BE49-F238E27FC236}">
                <a16:creationId xmlns:a16="http://schemas.microsoft.com/office/drawing/2014/main" id="{EB1A0C44-DFD3-CC81-80D0-8D844C9E9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2825" y="1339880"/>
            <a:ext cx="3168411" cy="5357183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7457868" y="1535558"/>
            <a:ext cx="2100223" cy="3845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7457867" y="4137860"/>
            <a:ext cx="2704071" cy="9164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1122" y="1822939"/>
            <a:ext cx="3838575" cy="17240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8A5056-108C-BFC8-FDA0-087B8B2AF42F}"/>
              </a:ext>
            </a:extLst>
          </p:cNvPr>
          <p:cNvSpPr/>
          <p:nvPr/>
        </p:nvSpPr>
        <p:spPr>
          <a:xfrm>
            <a:off x="7457867" y="2642614"/>
            <a:ext cx="2704071" cy="4995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9076C-8D90-A04E-1003-3EE32D4D9B1E}"/>
              </a:ext>
            </a:extLst>
          </p:cNvPr>
          <p:cNvSpPr txBox="1"/>
          <p:nvPr/>
        </p:nvSpPr>
        <p:spPr>
          <a:xfrm>
            <a:off x="310551" y="1477122"/>
            <a:ext cx="261552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1D158E-5122-332D-73DB-8121C4CA40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551" y="4134619"/>
            <a:ext cx="5993154" cy="18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76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6E86E-B009-4DB8-129A-4A6878687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641A2A4-881C-FBBA-0FEA-FC2386367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8BD7D3-DDD7-5078-E4F7-0A6D92467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60801"/>
            <a:ext cx="6096001" cy="50352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599FB1-26CB-519B-C6BB-FE0C786EBA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88233"/>
            <a:ext cx="5760720" cy="4972782"/>
          </a:xfrm>
          <a:prstGeom prst="rect">
            <a:avLst/>
          </a:prstGeom>
        </p:spPr>
      </p:pic>
      <p:cxnSp>
        <p:nvCxnSpPr>
          <p:cNvPr id="4" name="Connettore 2 11">
            <a:extLst>
              <a:ext uri="{FF2B5EF4-FFF2-40B4-BE49-F238E27FC236}">
                <a16:creationId xmlns:a16="http://schemas.microsoft.com/office/drawing/2014/main" id="{6A3C746A-8E75-9995-A5C9-19FC27C2087B}"/>
              </a:ext>
            </a:extLst>
          </p:cNvPr>
          <p:cNvCxnSpPr>
            <a:cxnSpLocks/>
          </p:cNvCxnSpPr>
          <p:nvPr/>
        </p:nvCxnSpPr>
        <p:spPr>
          <a:xfrm flipH="1">
            <a:off x="2578608" y="2121408"/>
            <a:ext cx="469391" cy="185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11">
            <a:extLst>
              <a:ext uri="{FF2B5EF4-FFF2-40B4-BE49-F238E27FC236}">
                <a16:creationId xmlns:a16="http://schemas.microsoft.com/office/drawing/2014/main" id="{15A7DA71-E73B-56FF-47B9-2BE6220E1E1A}"/>
              </a:ext>
            </a:extLst>
          </p:cNvPr>
          <p:cNvCxnSpPr>
            <a:cxnSpLocks/>
          </p:cNvCxnSpPr>
          <p:nvPr/>
        </p:nvCxnSpPr>
        <p:spPr>
          <a:xfrm>
            <a:off x="9144000" y="1901952"/>
            <a:ext cx="256032" cy="177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488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FA3857-9FCE-5759-D121-D10649B26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20" y="1172286"/>
            <a:ext cx="10876190" cy="56857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DAFCBC-63E7-3709-3C06-370C45B407D8}"/>
              </a:ext>
            </a:extLst>
          </p:cNvPr>
          <p:cNvSpPr txBox="1"/>
          <p:nvPr/>
        </p:nvSpPr>
        <p:spPr>
          <a:xfrm>
            <a:off x="6753726" y="1957137"/>
            <a:ext cx="15240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D = 1/</a:t>
            </a:r>
            <a:r>
              <a:rPr lang="it-IT" dirty="0" err="1"/>
              <a:t>sqrt</a:t>
            </a:r>
            <a:r>
              <a:rPr lang="it-IT" dirty="0"/>
              <a:t>(2)</a:t>
            </a:r>
          </a:p>
          <a:p>
            <a:r>
              <a:rPr lang="it-IT" dirty="0"/>
              <a:t>B=10</a:t>
            </a:r>
          </a:p>
        </p:txBody>
      </p:sp>
    </p:spTree>
    <p:extLst>
      <p:ext uri="{BB962C8B-B14F-4D97-AF65-F5344CB8AC3E}">
        <p14:creationId xmlns:p14="http://schemas.microsoft.com/office/powerpoint/2010/main" val="3612103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Arial"/>
                <a:cs typeface="Arial"/>
              </a:rPr>
              <a:t>Outline</a:t>
            </a:r>
            <a:endParaRPr lang="it-IT" dirty="0" err="1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32D905-A4A0-5C3F-4C6F-4D0062E3B71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6000" y="2587786"/>
            <a:ext cx="6177029" cy="311699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it-IT" dirty="0" err="1">
                <a:cs typeface="Arial"/>
              </a:rPr>
              <a:t>Introduction</a:t>
            </a:r>
            <a:r>
              <a:rPr lang="it-IT" dirty="0">
                <a:cs typeface="Arial"/>
              </a:rPr>
              <a:t> &amp; </a:t>
            </a:r>
            <a:r>
              <a:rPr lang="it-IT" dirty="0" err="1">
                <a:cs typeface="Arial"/>
              </a:rPr>
              <a:t>Objectives</a:t>
            </a:r>
            <a:endParaRPr lang="it-IT" dirty="0">
              <a:cs typeface="Arial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it-IT" dirty="0">
                <a:cs typeface="Arial"/>
              </a:rPr>
              <a:t>Framework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it-IT" dirty="0" err="1">
                <a:cs typeface="Arial"/>
              </a:rPr>
              <a:t>Trajectory</a:t>
            </a:r>
            <a:r>
              <a:rPr lang="it-IT" dirty="0">
                <a:cs typeface="Arial"/>
              </a:rPr>
              <a:t> tracking</a:t>
            </a:r>
          </a:p>
          <a:p>
            <a:pPr marL="1028700" lvl="1" indent="-342900">
              <a:buFont typeface="Wingdings" panose="05000000000000000000" pitchFamily="2" charset="2"/>
              <a:buChar char="q"/>
            </a:pPr>
            <a:r>
              <a:rPr lang="it-IT" dirty="0">
                <a:cs typeface="Arial"/>
              </a:rPr>
              <a:t>Via state </a:t>
            </a:r>
            <a:r>
              <a:rPr lang="it-IT" dirty="0" err="1">
                <a:cs typeface="Arial"/>
              </a:rPr>
              <a:t>error</a:t>
            </a:r>
            <a:r>
              <a:rPr lang="it-IT" dirty="0">
                <a:cs typeface="Arial"/>
              </a:rPr>
              <a:t> feedback control</a:t>
            </a:r>
          </a:p>
          <a:p>
            <a:pPr marL="1028700" lvl="1" indent="-342900">
              <a:buFont typeface="Wingdings" panose="05000000000000000000" pitchFamily="2" charset="2"/>
              <a:buChar char="q"/>
            </a:pPr>
            <a:r>
              <a:rPr lang="it-IT" dirty="0">
                <a:cs typeface="Arial"/>
              </a:rPr>
              <a:t>Via output </a:t>
            </a:r>
            <a:r>
              <a:rPr lang="it-IT" dirty="0" err="1">
                <a:cs typeface="Arial"/>
              </a:rPr>
              <a:t>error</a:t>
            </a:r>
            <a:r>
              <a:rPr lang="it-IT" dirty="0">
                <a:cs typeface="Arial"/>
              </a:rPr>
              <a:t> feedback control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it-IT" dirty="0">
                <a:cs typeface="Arial"/>
              </a:rPr>
              <a:t>Parking</a:t>
            </a:r>
          </a:p>
          <a:p>
            <a:pPr marL="1200150" lvl="1" indent="-514350">
              <a:buFont typeface="Wingdings" panose="05000000000000000000" pitchFamily="2" charset="2"/>
              <a:buChar char="q"/>
            </a:pPr>
            <a:r>
              <a:rPr lang="it-IT" dirty="0" err="1">
                <a:cs typeface="Arial"/>
              </a:rPr>
              <a:t>Cartesian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regulation</a:t>
            </a:r>
            <a:endParaRPr lang="it-IT" dirty="0">
              <a:cs typeface="Arial"/>
            </a:endParaRPr>
          </a:p>
          <a:p>
            <a:pPr marL="1200150" lvl="1" indent="-514350">
              <a:buFont typeface="Wingdings" panose="05000000000000000000" pitchFamily="2" charset="2"/>
              <a:buChar char="q"/>
            </a:pPr>
            <a:r>
              <a:rPr lang="it-IT" dirty="0">
                <a:cs typeface="Arial"/>
              </a:rPr>
              <a:t>Posture </a:t>
            </a:r>
            <a:r>
              <a:rPr lang="it-IT" dirty="0" err="1">
                <a:cs typeface="Arial"/>
              </a:rPr>
              <a:t>regulation</a:t>
            </a:r>
            <a:endParaRPr lang="it-IT" dirty="0">
              <a:cs typeface="Arial"/>
            </a:endParaRPr>
          </a:p>
          <a:p>
            <a:pPr marL="514350" indent="-514350">
              <a:buAutoNum type="arabicParenR"/>
            </a:pPr>
            <a:endParaRPr lang="it-IT" dirty="0">
              <a:cs typeface="Arial"/>
            </a:endParaRPr>
          </a:p>
          <a:p>
            <a:pPr marL="514350" indent="-514350">
              <a:buAutoNum type="arabicParenR"/>
            </a:pPr>
            <a:endParaRPr lang="it-IT" dirty="0">
              <a:cs typeface="Arial"/>
            </a:endParaRPr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89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8529AD-7B77-5BB6-9103-5204F4461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33" y="1200857"/>
            <a:ext cx="10733333" cy="5657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8E86BB-0159-0278-5925-B9D062237D08}"/>
              </a:ext>
            </a:extLst>
          </p:cNvPr>
          <p:cNvSpPr txBox="1"/>
          <p:nvPr/>
        </p:nvSpPr>
        <p:spPr>
          <a:xfrm>
            <a:off x="2234480" y="1851629"/>
            <a:ext cx="15240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D = 1/</a:t>
            </a:r>
            <a:r>
              <a:rPr lang="it-IT" dirty="0" err="1"/>
              <a:t>sqrt</a:t>
            </a:r>
            <a:r>
              <a:rPr lang="it-IT" dirty="0"/>
              <a:t>(2)</a:t>
            </a:r>
          </a:p>
          <a:p>
            <a:r>
              <a:rPr lang="it-IT" dirty="0"/>
              <a:t>B=10</a:t>
            </a:r>
          </a:p>
        </p:txBody>
      </p:sp>
    </p:spTree>
    <p:extLst>
      <p:ext uri="{BB962C8B-B14F-4D97-AF65-F5344CB8AC3E}">
        <p14:creationId xmlns:p14="http://schemas.microsoft.com/office/powerpoint/2010/main" val="3084990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Video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E9E9DF-E359-8F26-04B7-F6BCF7C99A82}"/>
              </a:ext>
            </a:extLst>
          </p:cNvPr>
          <p:cNvSpPr txBox="1"/>
          <p:nvPr/>
        </p:nvSpPr>
        <p:spPr>
          <a:xfrm>
            <a:off x="493058" y="267447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5D3BEE-E7D4-2C93-769A-5622C0813B5E}"/>
              </a:ext>
            </a:extLst>
          </p:cNvPr>
          <p:cNvSpPr txBox="1"/>
          <p:nvPr/>
        </p:nvSpPr>
        <p:spPr>
          <a:xfrm>
            <a:off x="497457" y="2481532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cs typeface="Arial"/>
              </a:rPr>
              <a:t>Sistemare e tagliare video</a:t>
            </a:r>
            <a:endParaRPr lang="en-US" dirty="0"/>
          </a:p>
        </p:txBody>
      </p:sp>
      <p:pic>
        <p:nvPicPr>
          <p:cNvPr id="9" name="nonlinear">
            <a:hlinkClick r:id="" action="ppaction://media"/>
            <a:extLst>
              <a:ext uri="{FF2B5EF4-FFF2-40B4-BE49-F238E27FC236}">
                <a16:creationId xmlns:a16="http://schemas.microsoft.com/office/drawing/2014/main" id="{09260491-9753-B533-0CF3-1DA2C423DD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32030" y="1850366"/>
            <a:ext cx="7740770" cy="439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1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96EC5-657B-E9EA-951B-766B40D24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0DE4C49-E00C-54CE-1E1E-F1DA398E4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5A74A1-8BED-9C2D-55D8-26E1D2A004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90" y="1153238"/>
            <a:ext cx="10809524" cy="57047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9D3107-9ED2-2C58-576D-ABA199FE06AF}"/>
              </a:ext>
            </a:extLst>
          </p:cNvPr>
          <p:cNvSpPr txBox="1"/>
          <p:nvPr/>
        </p:nvSpPr>
        <p:spPr>
          <a:xfrm>
            <a:off x="6753726" y="1957137"/>
            <a:ext cx="184484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D = 2/</a:t>
            </a:r>
            <a:r>
              <a:rPr lang="it-IT" dirty="0" err="1"/>
              <a:t>sqrt</a:t>
            </a:r>
            <a:r>
              <a:rPr lang="it-IT" dirty="0"/>
              <a:t>(2)</a:t>
            </a:r>
          </a:p>
          <a:p>
            <a:r>
              <a:rPr lang="it-IT" dirty="0"/>
              <a:t>B=1</a:t>
            </a:r>
          </a:p>
        </p:txBody>
      </p:sp>
    </p:spTree>
    <p:extLst>
      <p:ext uri="{BB962C8B-B14F-4D97-AF65-F5344CB8AC3E}">
        <p14:creationId xmlns:p14="http://schemas.microsoft.com/office/powerpoint/2010/main" val="2644194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0DDE0-112E-0120-5690-38F1D2A98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ED4411-B9FF-6C18-C74E-5F68ED547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65E593-17D0-5B56-C99A-5297918B91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71" y="1148720"/>
            <a:ext cx="10742857" cy="56571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BD94C6-4E70-A36F-8F8D-0310F553CFF3}"/>
              </a:ext>
            </a:extLst>
          </p:cNvPr>
          <p:cNvSpPr txBox="1"/>
          <p:nvPr/>
        </p:nvSpPr>
        <p:spPr>
          <a:xfrm>
            <a:off x="2486526" y="1892969"/>
            <a:ext cx="184484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D = 2/</a:t>
            </a:r>
            <a:r>
              <a:rPr lang="it-IT" dirty="0" err="1"/>
              <a:t>sqrt</a:t>
            </a:r>
            <a:r>
              <a:rPr lang="it-IT" dirty="0"/>
              <a:t>(2)</a:t>
            </a:r>
          </a:p>
          <a:p>
            <a:r>
              <a:rPr lang="it-IT" dirty="0"/>
              <a:t>B=1</a:t>
            </a:r>
          </a:p>
        </p:txBody>
      </p:sp>
    </p:spTree>
    <p:extLst>
      <p:ext uri="{BB962C8B-B14F-4D97-AF65-F5344CB8AC3E}">
        <p14:creationId xmlns:p14="http://schemas.microsoft.com/office/powerpoint/2010/main" val="301584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507DD-07C1-67DB-00E7-854E236CB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7121E6-DC29-35E9-E836-BBA52290C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Video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E1A587A-5060-A2BA-014A-31EEB7908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AA8BFA-045A-35C9-82FC-3F0F2169C7A6}"/>
              </a:ext>
            </a:extLst>
          </p:cNvPr>
          <p:cNvSpPr txBox="1"/>
          <p:nvPr/>
        </p:nvSpPr>
        <p:spPr>
          <a:xfrm>
            <a:off x="493058" y="267447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DD7EE-1B8F-8D2C-3C4A-69D8B6CD41D7}"/>
              </a:ext>
            </a:extLst>
          </p:cNvPr>
          <p:cNvSpPr txBox="1"/>
          <p:nvPr/>
        </p:nvSpPr>
        <p:spPr>
          <a:xfrm>
            <a:off x="497457" y="2481532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cs typeface="Arial"/>
              </a:rPr>
              <a:t>Sistemare e tagliare video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18956B-0406-FE48-B044-0FDDE34EC1C3}"/>
              </a:ext>
            </a:extLst>
          </p:cNvPr>
          <p:cNvSpPr txBox="1"/>
          <p:nvPr/>
        </p:nvSpPr>
        <p:spPr>
          <a:xfrm>
            <a:off x="5406189" y="3189418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Put video with </a:t>
            </a:r>
            <a:r>
              <a:rPr lang="it-IT" dirty="0" err="1"/>
              <a:t>this</a:t>
            </a:r>
            <a:r>
              <a:rPr lang="it-IT" dirty="0"/>
              <a:t> new gains</a:t>
            </a:r>
          </a:p>
        </p:txBody>
      </p:sp>
    </p:spTree>
    <p:extLst>
      <p:ext uri="{BB962C8B-B14F-4D97-AF65-F5344CB8AC3E}">
        <p14:creationId xmlns:p14="http://schemas.microsoft.com/office/powerpoint/2010/main" val="261194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6A86E-9EA5-8F83-F90C-BD3298DCE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97EA8AF-AB5E-1415-B7FC-435787762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471849-457E-EF5F-4D07-904595EE7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84" y="1251641"/>
            <a:ext cx="5203395" cy="26365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5FD028-F9AE-DF2D-6FD5-321C8E0B3D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33" y="4182508"/>
            <a:ext cx="5272388" cy="25978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46FC48-312B-96D4-2CE1-99618B17A07D}"/>
              </a:ext>
            </a:extLst>
          </p:cNvPr>
          <p:cNvSpPr txBox="1"/>
          <p:nvPr/>
        </p:nvSpPr>
        <p:spPr>
          <a:xfrm>
            <a:off x="1524000" y="1491916"/>
            <a:ext cx="15240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D = 1/</a:t>
            </a:r>
            <a:r>
              <a:rPr lang="it-IT" dirty="0" err="1"/>
              <a:t>sqrt</a:t>
            </a:r>
            <a:r>
              <a:rPr lang="it-IT" dirty="0"/>
              <a:t>(2)</a:t>
            </a:r>
          </a:p>
          <a:p>
            <a:r>
              <a:rPr lang="it-IT" dirty="0"/>
              <a:t>B=10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9A6D21-B0EF-1A93-528F-27D0B3328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302" y="4182508"/>
            <a:ext cx="5256879" cy="25978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30E05-C67C-EBE3-5C66-BDAB7E0DFF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547" y="1251641"/>
            <a:ext cx="5272388" cy="26865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240831-5E70-B95F-A4B9-774B852AF4C9}"/>
              </a:ext>
            </a:extLst>
          </p:cNvPr>
          <p:cNvSpPr txBox="1"/>
          <p:nvPr/>
        </p:nvSpPr>
        <p:spPr>
          <a:xfrm>
            <a:off x="6727395" y="1491916"/>
            <a:ext cx="184484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D = 2/</a:t>
            </a:r>
            <a:r>
              <a:rPr lang="it-IT" dirty="0" err="1"/>
              <a:t>sqrt</a:t>
            </a:r>
            <a:r>
              <a:rPr lang="it-IT" dirty="0"/>
              <a:t>(2)</a:t>
            </a:r>
          </a:p>
          <a:p>
            <a:r>
              <a:rPr lang="it-IT" dirty="0"/>
              <a:t>B=1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2AD402-F250-8C08-D975-A2148BA90AA2}"/>
              </a:ext>
            </a:extLst>
          </p:cNvPr>
          <p:cNvSpPr txBox="1"/>
          <p:nvPr/>
        </p:nvSpPr>
        <p:spPr>
          <a:xfrm>
            <a:off x="96253" y="3031958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More aggressive , more </a:t>
            </a:r>
            <a:r>
              <a:rPr lang="it-IT" dirty="0" err="1"/>
              <a:t>reactive</a:t>
            </a:r>
            <a:endParaRPr lang="it-I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895758-FED3-034D-997A-0DC34870445E}"/>
              </a:ext>
            </a:extLst>
          </p:cNvPr>
          <p:cNvSpPr txBox="1"/>
          <p:nvPr/>
        </p:nvSpPr>
        <p:spPr>
          <a:xfrm>
            <a:off x="6665274" y="2853536"/>
            <a:ext cx="490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less</a:t>
            </a:r>
            <a:r>
              <a:rPr lang="it-IT" dirty="0"/>
              <a:t> aggressive ,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reactive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more </a:t>
            </a:r>
            <a:r>
              <a:rPr lang="it-IT" dirty="0" err="1"/>
              <a:t>stable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27950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F47EA-2527-BAA8-E95A-E544C7A9B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F63BB491-37CD-4597-AED6-BC6841F36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16EFE7-5A78-BBC8-E2EC-748A76D6C8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0" y="1290356"/>
            <a:ext cx="5203395" cy="25978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A2E1EF-7E07-26EA-7D4C-1BFEDA2418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751" y="1251641"/>
            <a:ext cx="5203395" cy="26365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EFE42A-7648-D93A-0554-E4FA8BEDCA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42" y="4182507"/>
            <a:ext cx="5256883" cy="25978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1228D2-4129-EBCB-72E9-45B7355D88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182508"/>
            <a:ext cx="5272388" cy="259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179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B50E99-649F-6E4A-71C5-CF7E731FA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0" y="317328"/>
            <a:ext cx="5944007" cy="29676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FE30C2-F709-F744-77EC-6F4FC6D20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8237"/>
            <a:ext cx="5933872" cy="30067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CCF0A3-3310-EC17-7B83-B5C0210B5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" y="3523990"/>
            <a:ext cx="6005106" cy="2967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D20928-4271-3883-228B-FD149B5519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937" y="3527876"/>
            <a:ext cx="6014935" cy="296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39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4CCF42-F550-CACD-C6CD-C697D889FCD7}"/>
              </a:ext>
            </a:extLst>
          </p:cNvPr>
          <p:cNvSpPr txBox="1"/>
          <p:nvPr/>
        </p:nvSpPr>
        <p:spPr>
          <a:xfrm>
            <a:off x="2909668" y="2954214"/>
            <a:ext cx="637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Qualche breve  considerazione finale sui due controllori, che poi verrà ripresa meglio alla fine della presentazione</a:t>
            </a:r>
          </a:p>
        </p:txBody>
      </p:sp>
    </p:spTree>
    <p:extLst>
      <p:ext uri="{BB962C8B-B14F-4D97-AF65-F5344CB8AC3E}">
        <p14:creationId xmlns:p14="http://schemas.microsoft.com/office/powerpoint/2010/main" val="1093356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BE5D53FB-4D9F-3C19-F22D-A552BB69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/>
          <a:lstStyle/>
          <a:p>
            <a:pPr algn="ctr"/>
            <a:r>
              <a:rPr lang="it-IT" sz="3200" dirty="0"/>
              <a:t>TRAJECTORY TRACKING - OUTPUT ERROR FEEDBACK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3161036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97A84-70F9-F6BB-518B-8D553C8A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Introduction</a:t>
            </a:r>
            <a:r>
              <a:rPr lang="it-IT" dirty="0"/>
              <a:t>: the "urban </a:t>
            </a:r>
            <a:r>
              <a:rPr lang="it-IT" dirty="0" err="1"/>
              <a:t>mobility</a:t>
            </a:r>
            <a:r>
              <a:rPr lang="it-IT" dirty="0"/>
              <a:t> challenge"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EBA5DC-CD4A-36D0-8D69-5EFE79FB692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6000" y="2457333"/>
            <a:ext cx="11386473" cy="971667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en-US" sz="1800" b="1" dirty="0"/>
              <a:t>Problem: </a:t>
            </a:r>
            <a:r>
              <a:rPr lang="en-US" sz="1800" dirty="0"/>
              <a:t>An autonomous guided vehicle (AGV) has to travel along a closed circuit avoiding the other AGVs that are parked along the path; at the completion of one lap, the AGV has to get off the circuit and park at the box</a:t>
            </a:r>
            <a:endParaRPr lang="it-IT" sz="1800" dirty="0"/>
          </a:p>
          <a:p>
            <a:pPr>
              <a:buClr>
                <a:srgbClr val="C00000"/>
              </a:buClr>
            </a:pPr>
            <a:endParaRPr lang="it-IT" sz="1800" b="1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6C0F183-9811-0CA3-547B-A24694D70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8D7B02-35C8-A209-336C-C4EFE54A15D1}"/>
              </a:ext>
            </a:extLst>
          </p:cNvPr>
          <p:cNvSpPr txBox="1"/>
          <p:nvPr/>
        </p:nvSpPr>
        <p:spPr>
          <a:xfrm>
            <a:off x="456000" y="4112901"/>
            <a:ext cx="58141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it-IT" sz="1800" b="1" dirty="0"/>
              <a:t>PROJECT OBJECTIVES: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Track a </a:t>
            </a:r>
            <a:r>
              <a:rPr lang="it-IT" sz="1800" dirty="0" err="1"/>
              <a:t>closed</a:t>
            </a:r>
            <a:r>
              <a:rPr lang="it-IT" sz="1800" dirty="0"/>
              <a:t>-loop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 err="1"/>
              <a:t>Avoid</a:t>
            </a:r>
            <a:r>
              <a:rPr lang="it-IT" sz="1800" dirty="0"/>
              <a:t> </a:t>
            </a:r>
            <a:r>
              <a:rPr lang="it-IT" sz="1800" dirty="0" err="1"/>
              <a:t>obstacles</a:t>
            </a:r>
            <a:r>
              <a:rPr lang="it-IT" sz="1800" dirty="0"/>
              <a:t> on the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After </a:t>
            </a:r>
            <a:r>
              <a:rPr lang="it-IT" sz="1800" dirty="0" err="1"/>
              <a:t>performing</a:t>
            </a:r>
            <a:r>
              <a:rPr lang="it-IT" sz="1800" dirty="0"/>
              <a:t> one </a:t>
            </a:r>
            <a:r>
              <a:rPr lang="it-IT" sz="1800" dirty="0" err="1"/>
              <a:t>lap</a:t>
            </a:r>
            <a:r>
              <a:rPr lang="it-IT" sz="1800" dirty="0"/>
              <a:t>, </a:t>
            </a:r>
            <a:r>
              <a:rPr lang="it-IT" sz="1800" dirty="0" err="1"/>
              <a:t>reach</a:t>
            </a:r>
            <a:r>
              <a:rPr lang="it-IT" sz="1800" dirty="0"/>
              <a:t> an </a:t>
            </a:r>
            <a:r>
              <a:rPr lang="it-IT" sz="1800" dirty="0" err="1"/>
              <a:t>empty</a:t>
            </a:r>
            <a:r>
              <a:rPr lang="it-IT" sz="1800" dirty="0"/>
              <a:t> parking </a:t>
            </a:r>
            <a:r>
              <a:rPr lang="it-IT" sz="1800" dirty="0" err="1"/>
              <a:t>lot</a:t>
            </a:r>
            <a:endParaRPr lang="it-IT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6EC6ED-5F20-9B7D-CA71-9F1449C8A9B1}"/>
              </a:ext>
            </a:extLst>
          </p:cNvPr>
          <p:cNvSpPr txBox="1"/>
          <p:nvPr/>
        </p:nvSpPr>
        <p:spPr>
          <a:xfrm>
            <a:off x="6743086" y="4112901"/>
            <a:ext cx="49929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it-IT" b="1" dirty="0"/>
              <a:t>PROPOSED SOLUTIONS</a:t>
            </a:r>
            <a:r>
              <a:rPr lang="it-IT" sz="1800" b="1" dirty="0"/>
              <a:t>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State / output </a:t>
            </a:r>
            <a:r>
              <a:rPr lang="it-IT" sz="1800" dirty="0" err="1"/>
              <a:t>error</a:t>
            </a:r>
            <a:r>
              <a:rPr lang="it-IT" sz="1800" dirty="0"/>
              <a:t> feedback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Online </a:t>
            </a:r>
            <a:r>
              <a:rPr lang="it-IT" sz="1800" dirty="0" err="1"/>
              <a:t>sensor</a:t>
            </a:r>
            <a:r>
              <a:rPr lang="it-IT" dirty="0"/>
              <a:t> </a:t>
            </a:r>
            <a:r>
              <a:rPr lang="it-IT" dirty="0" err="1"/>
              <a:t>implementation</a:t>
            </a:r>
            <a:endParaRPr lang="it-IT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dirty="0" err="1"/>
              <a:t>Cartesian</a:t>
            </a:r>
            <a:r>
              <a:rPr lang="it-IT" dirty="0"/>
              <a:t> / Posture </a:t>
            </a:r>
            <a:r>
              <a:rPr lang="it-IT" dirty="0" err="1"/>
              <a:t>regulation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898437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on a reference point on the sagittal axis</a:t>
            </a:r>
            <a:endParaRPr lang="it-IT" sz="24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55F94E2-2B95-640E-E80B-8B0A283E3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52" y="5230602"/>
            <a:ext cx="4615078" cy="78306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E549B239-F28F-B316-A738-7A77E1167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471" y="5516071"/>
            <a:ext cx="3028335" cy="320647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F602EC1E-B1C6-5882-F72B-2695319AC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72427"/>
            <a:ext cx="12192000" cy="3390878"/>
          </a:xfrm>
          <a:prstGeom prst="rect">
            <a:avLst/>
          </a:prstGeom>
        </p:spPr>
      </p:pic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6F673D03-F973-C66F-13F8-7A4D0677ABEC}"/>
              </a:ext>
            </a:extLst>
          </p:cNvPr>
          <p:cNvCxnSpPr/>
          <p:nvPr/>
        </p:nvCxnSpPr>
        <p:spPr>
          <a:xfrm>
            <a:off x="2930013" y="3842167"/>
            <a:ext cx="3165987" cy="17306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A3CCFEBB-5FC4-D7A5-1EDD-BC60903EDBAB}"/>
              </a:ext>
            </a:extLst>
          </p:cNvPr>
          <p:cNvCxnSpPr>
            <a:cxnSpLocks/>
          </p:cNvCxnSpPr>
          <p:nvPr/>
        </p:nvCxnSpPr>
        <p:spPr>
          <a:xfrm>
            <a:off x="5294672" y="4744083"/>
            <a:ext cx="1066799" cy="539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395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9EF11328-3BEF-E2C1-F0AA-4091B84A184E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69BD365-6CDE-F10D-9897-0BDA582D7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511" y="1211893"/>
            <a:ext cx="2279376" cy="15394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A3FD35C-82E1-A4DD-DD74-234C03AE1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927" y="2650462"/>
            <a:ext cx="3648584" cy="141942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C8FD8F0-E3E2-F446-4AE2-4346CD39A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3518" y="3336358"/>
            <a:ext cx="1267002" cy="733527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475DC54D-7111-458B-67F7-132BFD6BFB4A}"/>
              </a:ext>
            </a:extLst>
          </p:cNvPr>
          <p:cNvCxnSpPr/>
          <p:nvPr/>
        </p:nvCxnSpPr>
        <p:spPr>
          <a:xfrm>
            <a:off x="9104671" y="3903406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B27E1878-69CF-D2AA-727B-596D41F107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4091" y="4532671"/>
            <a:ext cx="781159" cy="295316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FDAB745-C6FA-F7C3-EF05-22A2B0B72045}"/>
              </a:ext>
            </a:extLst>
          </p:cNvPr>
          <p:cNvCxnSpPr>
            <a:cxnSpLocks/>
          </p:cNvCxnSpPr>
          <p:nvPr/>
        </p:nvCxnSpPr>
        <p:spPr>
          <a:xfrm flipH="1" flipV="1">
            <a:off x="5339365" y="3450706"/>
            <a:ext cx="2517338" cy="252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81FAEB1-18CC-0018-5514-BC55FBBB0836}"/>
              </a:ext>
            </a:extLst>
          </p:cNvPr>
          <p:cNvCxnSpPr/>
          <p:nvPr/>
        </p:nvCxnSpPr>
        <p:spPr>
          <a:xfrm>
            <a:off x="1843549" y="4321277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1E146225-10D4-1CD2-FB3E-72359F82F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927" y="5120671"/>
            <a:ext cx="3648584" cy="84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487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88C8187-27E0-7E60-6024-E1F000044F1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76996C4-1E64-8D00-62AC-756E79710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51" y="1759409"/>
            <a:ext cx="3743847" cy="77163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AE7929E-4C23-0DF2-5B87-54D7C6431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9109" y="1341929"/>
            <a:ext cx="4239217" cy="249589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F57606E-1DEB-AF14-AE37-B33EB81941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209" y="4821796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F9FF5EAD-50E9-7385-A318-98A184E6DAC2}"/>
              </a:ext>
            </a:extLst>
          </p:cNvPr>
          <p:cNvSpPr/>
          <p:nvPr/>
        </p:nvSpPr>
        <p:spPr>
          <a:xfrm>
            <a:off x="3539613" y="1917290"/>
            <a:ext cx="383458" cy="656085"/>
          </a:xfrm>
          <a:prstGeom prst="rect">
            <a:avLst/>
          </a:prstGeom>
          <a:noFill/>
          <a:ln w="57150">
            <a:solidFill>
              <a:srgbClr val="E6E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F389986-1CB1-462C-51AE-0ED28E767A7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68DCF9D-ACE8-1393-2A76-41669C720EF9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16CFB35-00F3-2C8F-F0AF-0E85F88221F2}"/>
              </a:ext>
            </a:extLst>
          </p:cNvPr>
          <p:cNvSpPr/>
          <p:nvPr/>
        </p:nvSpPr>
        <p:spPr>
          <a:xfrm>
            <a:off x="2310581" y="1874957"/>
            <a:ext cx="1071716" cy="698418"/>
          </a:xfrm>
          <a:prstGeom prst="rect">
            <a:avLst/>
          </a:prstGeom>
          <a:noFill/>
          <a:ln w="38100">
            <a:solidFill>
              <a:srgbClr val="F4FA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853C820A-D6F5-DD0B-9D9A-F84C4A36C9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9744" y="4802195"/>
            <a:ext cx="2897524" cy="286176"/>
          </a:xfrm>
          <a:prstGeom prst="rect">
            <a:avLst/>
          </a:prstGeom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95B1CF0A-9065-692A-E8E3-F1537BA1778A}"/>
              </a:ext>
            </a:extLst>
          </p:cNvPr>
          <p:cNvSpPr txBox="1"/>
          <p:nvPr/>
        </p:nvSpPr>
        <p:spPr>
          <a:xfrm>
            <a:off x="7881299" y="4326958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Pro: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BC61FC1A-43E1-6AE1-B2F8-784F4B298FD5}"/>
              </a:ext>
            </a:extLst>
          </p:cNvPr>
          <p:cNvCxnSpPr/>
          <p:nvPr/>
        </p:nvCxnSpPr>
        <p:spPr>
          <a:xfrm>
            <a:off x="2774830" y="2674374"/>
            <a:ext cx="0" cy="754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40AD09E0-FFEA-7AB1-0458-5078A8C35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1674" y="3521884"/>
            <a:ext cx="1714739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99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543D27E-C801-CB7A-791F-BE93B8F25A0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9" name="Immagine 8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A5AB53BB-BA89-5482-E48E-262BBA918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2" t="6307" r="8653" b="3657"/>
          <a:stretch/>
        </p:blipFill>
        <p:spPr>
          <a:xfrm>
            <a:off x="3427125" y="1291566"/>
            <a:ext cx="7197213" cy="5430978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67B4DF98-B3C1-2FF0-0943-F0C3D4923859}"/>
              </a:ext>
            </a:extLst>
          </p:cNvPr>
          <p:cNvCxnSpPr>
            <a:cxnSpLocks/>
          </p:cNvCxnSpPr>
          <p:nvPr/>
        </p:nvCxnSpPr>
        <p:spPr>
          <a:xfrm>
            <a:off x="1789471" y="4522839"/>
            <a:ext cx="2930013" cy="4424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9CE83C5C-1A4A-3EF9-8906-6DFA56D24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547" y="4158075"/>
            <a:ext cx="2038635" cy="352474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0AC8A8C9-8C73-3BCC-8E83-C37C91F6BE9E}"/>
              </a:ext>
            </a:extLst>
          </p:cNvPr>
          <p:cNvCxnSpPr>
            <a:cxnSpLocks/>
          </p:cNvCxnSpPr>
          <p:nvPr/>
        </p:nvCxnSpPr>
        <p:spPr>
          <a:xfrm>
            <a:off x="2774830" y="2821858"/>
            <a:ext cx="4476461" cy="6071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E2B26EB8-5A61-AC12-490E-D822AA8148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923" y="2459878"/>
            <a:ext cx="2962688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758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AA371ACE-2194-4A61-A639-58519642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</a:t>
            </a:r>
            <a:r>
              <a:rPr lang="it-IT" sz="2400" dirty="0"/>
              <a:t>on second </a:t>
            </a:r>
            <a:r>
              <a:rPr lang="it-IT" sz="2400" dirty="0" err="1"/>
              <a:t>order</a:t>
            </a:r>
            <a:r>
              <a:rPr lang="it-IT" sz="2400" dirty="0"/>
              <a:t> </a:t>
            </a:r>
            <a:r>
              <a:rPr lang="it-IT" sz="2400" dirty="0" err="1"/>
              <a:t>derivatives</a:t>
            </a:r>
            <a:endParaRPr lang="it-IT" sz="24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ABEB439-E161-77CF-8DC5-49908E44C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47816"/>
            <a:ext cx="12192000" cy="3362368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37BEEEE2-96D2-9461-CB2E-6C40995FD614}"/>
              </a:ext>
            </a:extLst>
          </p:cNvPr>
          <p:cNvCxnSpPr/>
          <p:nvPr/>
        </p:nvCxnSpPr>
        <p:spPr>
          <a:xfrm>
            <a:off x="3087329" y="3723644"/>
            <a:ext cx="2841523" cy="20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8C3785E-89D4-815E-B43E-D147951CDB7B}"/>
              </a:ext>
            </a:extLst>
          </p:cNvPr>
          <p:cNvCxnSpPr>
            <a:cxnSpLocks/>
          </p:cNvCxnSpPr>
          <p:nvPr/>
        </p:nvCxnSpPr>
        <p:spPr>
          <a:xfrm>
            <a:off x="5739580" y="4980697"/>
            <a:ext cx="555523" cy="693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2BC5C008-6296-56C9-8383-ED6710533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660" y="5837380"/>
            <a:ext cx="5401429" cy="88594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EC623F1-7AC6-2688-3104-709B732633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531" y="1891931"/>
            <a:ext cx="1495634" cy="390580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E416E4A-CF21-03EC-C253-88187CB3F466}"/>
              </a:ext>
            </a:extLst>
          </p:cNvPr>
          <p:cNvCxnSpPr>
            <a:cxnSpLocks/>
          </p:cNvCxnSpPr>
          <p:nvPr/>
        </p:nvCxnSpPr>
        <p:spPr>
          <a:xfrm>
            <a:off x="7757652" y="1671484"/>
            <a:ext cx="500879" cy="22044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3804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DA3EB-3539-783C-AEA0-2036C92F1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70320-B987-E048-7A58-533E40954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DF970207-C328-97BA-4E3F-7760066AF7B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1AB3A471-CBE6-56B5-05E7-4352E1CAEFD3}"/>
              </a:ext>
            </a:extLst>
          </p:cNvPr>
          <p:cNvCxnSpPr/>
          <p:nvPr/>
        </p:nvCxnSpPr>
        <p:spPr>
          <a:xfrm>
            <a:off x="1843549" y="4321277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C8D383D8-495C-AFF1-8FE0-BFA1F7324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522" y="1341929"/>
            <a:ext cx="3524742" cy="135273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8553C48-A256-B806-8E47-A3A63A822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927" y="1737329"/>
            <a:ext cx="4744577" cy="2832700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042CBB5A-828D-D6E2-F266-7DFC0FE34588}"/>
              </a:ext>
            </a:extLst>
          </p:cNvPr>
          <p:cNvCxnSpPr>
            <a:cxnSpLocks/>
          </p:cNvCxnSpPr>
          <p:nvPr/>
        </p:nvCxnSpPr>
        <p:spPr>
          <a:xfrm>
            <a:off x="4938501" y="3978622"/>
            <a:ext cx="1069009" cy="4758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tangolo 18">
            <a:extLst>
              <a:ext uri="{FF2B5EF4-FFF2-40B4-BE49-F238E27FC236}">
                <a16:creationId xmlns:a16="http://schemas.microsoft.com/office/drawing/2014/main" id="{CD11CEF8-901F-7A3F-7E35-5E5451AF562C}"/>
              </a:ext>
            </a:extLst>
          </p:cNvPr>
          <p:cNvSpPr/>
          <p:nvPr/>
        </p:nvSpPr>
        <p:spPr>
          <a:xfrm>
            <a:off x="193930" y="2093379"/>
            <a:ext cx="4744574" cy="4728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39DD36C3-E94E-7444-8061-AF8FDCFA6A83}"/>
              </a:ext>
            </a:extLst>
          </p:cNvPr>
          <p:cNvSpPr/>
          <p:nvPr/>
        </p:nvSpPr>
        <p:spPr>
          <a:xfrm>
            <a:off x="193927" y="3429000"/>
            <a:ext cx="4744574" cy="9758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49531EDF-CB7C-F89E-0D06-181EE2D4C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7510" y="4501221"/>
            <a:ext cx="2133898" cy="22863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E2C42AFB-AE9A-22F0-3B2C-F8626CFB6D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6460" y="5071726"/>
            <a:ext cx="1857634" cy="781159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59E2456A-A10C-C0F6-7F83-F7E848D94D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3299" y="2981436"/>
            <a:ext cx="1657581" cy="600159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5E0B0ECB-8240-A433-8468-56403706A40A}"/>
              </a:ext>
            </a:extLst>
          </p:cNvPr>
          <p:cNvCxnSpPr/>
          <p:nvPr/>
        </p:nvCxnSpPr>
        <p:spPr>
          <a:xfrm>
            <a:off x="9851922" y="3429000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>
            <a:extLst>
              <a:ext uri="{FF2B5EF4-FFF2-40B4-BE49-F238E27FC236}">
                <a16:creationId xmlns:a16="http://schemas.microsoft.com/office/drawing/2014/main" id="{86ED3584-4050-BA2F-8A0E-3647AE45AE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61369" y="4115619"/>
            <a:ext cx="581106" cy="285790"/>
          </a:xfrm>
          <a:prstGeom prst="rect">
            <a:avLst/>
          </a:prstGeom>
        </p:spPr>
      </p:pic>
      <p:sp>
        <p:nvSpPr>
          <p:cNvPr id="32" name="Rettangolo 31">
            <a:extLst>
              <a:ext uri="{FF2B5EF4-FFF2-40B4-BE49-F238E27FC236}">
                <a16:creationId xmlns:a16="http://schemas.microsoft.com/office/drawing/2014/main" id="{A52A72EE-4C16-C6D5-1C1A-1E3283682DC5}"/>
              </a:ext>
            </a:extLst>
          </p:cNvPr>
          <p:cNvSpPr/>
          <p:nvPr/>
        </p:nvSpPr>
        <p:spPr>
          <a:xfrm>
            <a:off x="7677309" y="1587753"/>
            <a:ext cx="490091" cy="52283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40658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99B2B-FC3A-90A5-17E4-2F90B4928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0ACA4F6D-2973-96B3-D124-B8701A536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49" y="2036204"/>
            <a:ext cx="3439005" cy="78115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F0814A4-641F-9CB7-42FF-2CEC7BF2A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52E043D-D803-B792-9844-9DA88CAB1FA3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650224A-31CA-52C1-621D-508AD382B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51" y="4185099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AE8A7F8A-C3A2-1701-E50F-BD8A89BF4F98}"/>
              </a:ext>
            </a:extLst>
          </p:cNvPr>
          <p:cNvSpPr/>
          <p:nvPr/>
        </p:nvSpPr>
        <p:spPr>
          <a:xfrm>
            <a:off x="1309550" y="2077574"/>
            <a:ext cx="383458" cy="656085"/>
          </a:xfrm>
          <a:prstGeom prst="rect">
            <a:avLst/>
          </a:prstGeom>
          <a:noFill/>
          <a:ln w="57150">
            <a:solidFill>
              <a:srgbClr val="E6E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433C4BE-C890-5697-27B3-D0CA67719091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FE1E3A6-99B5-6E20-FE66-70A72DAA11EB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BF28885-297D-9028-2135-45B688955043}"/>
              </a:ext>
            </a:extLst>
          </p:cNvPr>
          <p:cNvSpPr/>
          <p:nvPr/>
        </p:nvSpPr>
        <p:spPr>
          <a:xfrm>
            <a:off x="1836693" y="2077574"/>
            <a:ext cx="2553908" cy="698418"/>
          </a:xfrm>
          <a:prstGeom prst="rect">
            <a:avLst/>
          </a:prstGeom>
          <a:noFill/>
          <a:ln w="38100">
            <a:solidFill>
              <a:srgbClr val="F4FA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CFE2D8C4-24FE-6DA3-ECD0-0CCADC47B4FC}"/>
              </a:ext>
            </a:extLst>
          </p:cNvPr>
          <p:cNvSpPr txBox="1"/>
          <p:nvPr/>
        </p:nvSpPr>
        <p:spPr>
          <a:xfrm>
            <a:off x="7061771" y="4297461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Need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0ADBD3F-6B0E-0A0A-56E3-E6E2EB143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68268"/>
            <a:ext cx="4324954" cy="2610214"/>
          </a:xfrm>
          <a:prstGeom prst="rect">
            <a:avLst/>
          </a:prstGeom>
        </p:spPr>
      </p:pic>
      <p:sp>
        <p:nvSpPr>
          <p:cNvPr id="17" name="Segno di moltiplicazione 16">
            <a:extLst>
              <a:ext uri="{FF2B5EF4-FFF2-40B4-BE49-F238E27FC236}">
                <a16:creationId xmlns:a16="http://schemas.microsoft.com/office/drawing/2014/main" id="{5D0B6DF7-6798-0F79-9EE8-CAAEBB103D48}"/>
              </a:ext>
            </a:extLst>
          </p:cNvPr>
          <p:cNvSpPr/>
          <p:nvPr/>
        </p:nvSpPr>
        <p:spPr>
          <a:xfrm>
            <a:off x="222272" y="4760479"/>
            <a:ext cx="1543664" cy="400110"/>
          </a:xfrm>
          <a:prstGeom prst="mathMultiply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6D6A89C-D75C-3DDA-BE73-E57380B0BF45}"/>
              </a:ext>
            </a:extLst>
          </p:cNvPr>
          <p:cNvCxnSpPr>
            <a:cxnSpLocks/>
          </p:cNvCxnSpPr>
          <p:nvPr/>
        </p:nvCxnSpPr>
        <p:spPr>
          <a:xfrm>
            <a:off x="1003582" y="5184848"/>
            <a:ext cx="1400" cy="44681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8FEA68E6-271A-C86F-C98A-4074FAC78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071" y="5708729"/>
            <a:ext cx="1540865" cy="292678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130301D3-27A4-E009-4E73-919BD231BD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282" y="4750722"/>
            <a:ext cx="4267796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10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89C18-4798-4FA7-A159-8DAB75BAD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D5719571-3BCA-50ED-FCFF-823AF40FB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CDEC1E2-40CB-560A-2467-140CAEBA54EF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6D0E99D-8028-4F87-329A-7DA67C6A2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60" y="4553823"/>
            <a:ext cx="2038635" cy="352474"/>
          </a:xfrm>
          <a:prstGeom prst="rect">
            <a:avLst/>
          </a:prstGeom>
        </p:spPr>
      </p:pic>
      <p:pic>
        <p:nvPicPr>
          <p:cNvPr id="13" name="Immagine 12" descr="Immagine che contiene diagramma, testo, Diagramma, linea&#10;&#10;Descrizione generata automaticamente">
            <a:extLst>
              <a:ext uri="{FF2B5EF4-FFF2-40B4-BE49-F238E27FC236}">
                <a16:creationId xmlns:a16="http://schemas.microsoft.com/office/drawing/2014/main" id="{989FBEA7-DE18-8C9C-B1BC-C2D3089043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2" t="6241" r="8648"/>
          <a:stretch/>
        </p:blipFill>
        <p:spPr>
          <a:xfrm>
            <a:off x="3818997" y="1316966"/>
            <a:ext cx="8062452" cy="5135050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83C0DA4-A32C-F95C-1C30-AA1BDCE488BA}"/>
              </a:ext>
            </a:extLst>
          </p:cNvPr>
          <p:cNvCxnSpPr>
            <a:cxnSpLocks/>
          </p:cNvCxnSpPr>
          <p:nvPr/>
        </p:nvCxnSpPr>
        <p:spPr>
          <a:xfrm>
            <a:off x="1892710" y="4906297"/>
            <a:ext cx="2816942" cy="1179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85403599-B7CB-28F5-B3D3-A9C59DD2BE5E}"/>
              </a:ext>
            </a:extLst>
          </p:cNvPr>
          <p:cNvCxnSpPr>
            <a:cxnSpLocks/>
          </p:cNvCxnSpPr>
          <p:nvPr/>
        </p:nvCxnSpPr>
        <p:spPr>
          <a:xfrm>
            <a:off x="3818997" y="2731220"/>
            <a:ext cx="4031226" cy="382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440D4994-4944-4ADF-DF5D-5CF3741F0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970" y="2578799"/>
            <a:ext cx="3429479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40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AC549-9452-B525-3061-DDFFF3195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12795-6BB0-91DE-188A-874A4F670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08452D6C-2C8F-A5DA-9998-82E49530384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C559089D-8754-5893-A0E4-67D20347A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706" y="6169667"/>
            <a:ext cx="3429479" cy="304843"/>
          </a:xfrm>
          <a:prstGeom prst="rect">
            <a:avLst/>
          </a:prstGeom>
        </p:spPr>
      </p:pic>
      <p:pic>
        <p:nvPicPr>
          <p:cNvPr id="3" name="Immagine 2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CDD56C7C-7957-F677-0020-4B6E931E4D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" t="6006" r="7678"/>
          <a:stretch/>
        </p:blipFill>
        <p:spPr>
          <a:xfrm>
            <a:off x="5962430" y="1316966"/>
            <a:ext cx="5919019" cy="4700280"/>
          </a:xfrm>
          <a:prstGeom prst="rect">
            <a:avLst/>
          </a:prstGeom>
        </p:spPr>
      </p:pic>
      <p:pic>
        <p:nvPicPr>
          <p:cNvPr id="5" name="Immagine 4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941D7203-511D-5545-7F39-1207AD864A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" t="5023" r="7330"/>
          <a:stretch/>
        </p:blipFill>
        <p:spPr>
          <a:xfrm>
            <a:off x="117988" y="1852027"/>
            <a:ext cx="5663380" cy="447006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230E68C-8F35-E752-1288-0A36E224899B}"/>
              </a:ext>
            </a:extLst>
          </p:cNvPr>
          <p:cNvCxnSpPr>
            <a:cxnSpLocks/>
          </p:cNvCxnSpPr>
          <p:nvPr/>
        </p:nvCxnSpPr>
        <p:spPr>
          <a:xfrm flipH="1">
            <a:off x="8062452" y="3224981"/>
            <a:ext cx="2694038" cy="2944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518A5341-953C-03BD-8DD4-EBC23D91BDED}"/>
              </a:ext>
            </a:extLst>
          </p:cNvPr>
          <p:cNvCxnSpPr>
            <a:cxnSpLocks/>
          </p:cNvCxnSpPr>
          <p:nvPr/>
        </p:nvCxnSpPr>
        <p:spPr>
          <a:xfrm>
            <a:off x="4589625" y="3429000"/>
            <a:ext cx="1742349" cy="26057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0606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CACB-DA18-F1D1-33AB-0908E6C6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058F34D-B015-39CB-6049-28495046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0588E0AF-F088-653C-C3DB-72B870667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REGULATION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938110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50399-CE7D-631D-2D36-29929F99D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AC674D-BCBC-0E30-0B77-BDCDD3C7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Framework: </a:t>
            </a:r>
            <a:r>
              <a:rPr lang="it-IT" dirty="0" err="1"/>
              <a:t>unicycle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315972-048E-52EF-E2C0-8917393485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6000" y="2341221"/>
            <a:ext cx="6808751" cy="4037808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it-IT" sz="1800" dirty="0">
                <a:latin typeface="+mj-lt"/>
                <a:cs typeface="Times New Roman" panose="02020603050405020304" pitchFamily="18" charset="0"/>
              </a:rPr>
              <a:t>The AGV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used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in the project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is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a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unicycle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robot, a planar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vehicle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with a single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orientable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wheel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5AF6C12-5CF7-A73C-5545-1BA99DE8C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2ECBB66A-89B7-4EB9-E907-B7BEC9AC95FC}"/>
              </a:ext>
            </a:extLst>
          </p:cNvPr>
          <p:cNvSpPr/>
          <p:nvPr/>
        </p:nvSpPr>
        <p:spPr>
          <a:xfrm rot="3481053">
            <a:off x="8814709" y="1854567"/>
            <a:ext cx="504964" cy="825449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CA8B911-1AAD-DB33-4D3A-3A59BE9317B2}"/>
              </a:ext>
            </a:extLst>
          </p:cNvPr>
          <p:cNvCxnSpPr/>
          <p:nvPr/>
        </p:nvCxnSpPr>
        <p:spPr>
          <a:xfrm flipV="1">
            <a:off x="8262257" y="1341929"/>
            <a:ext cx="0" cy="17169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03C5B14-4719-D32F-8486-DEA015005210}"/>
              </a:ext>
            </a:extLst>
          </p:cNvPr>
          <p:cNvCxnSpPr>
            <a:cxnSpLocks/>
          </p:cNvCxnSpPr>
          <p:nvPr/>
        </p:nvCxnSpPr>
        <p:spPr>
          <a:xfrm>
            <a:off x="8262257" y="3058886"/>
            <a:ext cx="17417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4D1E636-4E3A-63E5-E898-33AAFE5B8E55}"/>
              </a:ext>
            </a:extLst>
          </p:cNvPr>
          <p:cNvCxnSpPr>
            <a:cxnSpLocks/>
          </p:cNvCxnSpPr>
          <p:nvPr/>
        </p:nvCxnSpPr>
        <p:spPr>
          <a:xfrm flipH="1">
            <a:off x="8262257" y="2341221"/>
            <a:ext cx="1132114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B703306-9C06-7240-3734-BDABF189E1B6}"/>
              </a:ext>
            </a:extLst>
          </p:cNvPr>
          <p:cNvCxnSpPr>
            <a:cxnSpLocks/>
          </p:cNvCxnSpPr>
          <p:nvPr/>
        </p:nvCxnSpPr>
        <p:spPr>
          <a:xfrm>
            <a:off x="8904514" y="2342013"/>
            <a:ext cx="0" cy="71687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F6CD664-4375-8767-DC06-CC079FA00390}"/>
              </a:ext>
            </a:extLst>
          </p:cNvPr>
          <p:cNvSpPr txBox="1"/>
          <p:nvPr/>
        </p:nvSpPr>
        <p:spPr>
          <a:xfrm>
            <a:off x="7936901" y="2157348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y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4AB1D3D-34EF-B483-5EF4-BF71BDBCD21B}"/>
              </a:ext>
            </a:extLst>
          </p:cNvPr>
          <p:cNvSpPr txBox="1"/>
          <p:nvPr/>
        </p:nvSpPr>
        <p:spPr>
          <a:xfrm>
            <a:off x="8760323" y="3058886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B911FD0A-7148-AF81-BA1B-EA0C8B952483}"/>
              </a:ext>
            </a:extLst>
          </p:cNvPr>
          <p:cNvCxnSpPr>
            <a:cxnSpLocks/>
          </p:cNvCxnSpPr>
          <p:nvPr/>
        </p:nvCxnSpPr>
        <p:spPr>
          <a:xfrm flipH="1">
            <a:off x="8904514" y="1747221"/>
            <a:ext cx="979715" cy="594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Arco 25">
            <a:extLst>
              <a:ext uri="{FF2B5EF4-FFF2-40B4-BE49-F238E27FC236}">
                <a16:creationId xmlns:a16="http://schemas.microsoft.com/office/drawing/2014/main" id="{6B8F4A93-C110-18AD-2FB7-80DE5D8213E5}"/>
              </a:ext>
            </a:extLst>
          </p:cNvPr>
          <p:cNvSpPr/>
          <p:nvPr/>
        </p:nvSpPr>
        <p:spPr>
          <a:xfrm rot="3251058">
            <a:off x="9007607" y="2079043"/>
            <a:ext cx="315068" cy="242729"/>
          </a:xfrm>
          <a:prstGeom prst="arc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14C15C5-8D8E-4B3F-B603-08D118938451}"/>
              </a:ext>
            </a:extLst>
          </p:cNvPr>
          <p:cNvSpPr txBox="1"/>
          <p:nvPr/>
        </p:nvSpPr>
        <p:spPr>
          <a:xfrm>
            <a:off x="9282084" y="2019196"/>
            <a:ext cx="38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endParaRPr lang="it-IT" dirty="0"/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BE6F2906-9342-9F04-A13B-AB509F359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8" y="3038737"/>
            <a:ext cx="6932147" cy="381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458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D7437-C486-E564-C8DF-470CC9161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2953D4-FE61-D01F-EA0A-19DCE5D11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DD8BF2DD-E63A-4B77-4378-EB5E5E32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it-IT" sz="2400" dirty="0" err="1"/>
              <a:t>Cartesian</a:t>
            </a:r>
            <a:r>
              <a:rPr lang="it-IT" sz="2400" dirty="0"/>
              <a:t> </a:t>
            </a:r>
            <a:r>
              <a:rPr lang="it-IT" sz="2400" dirty="0" err="1"/>
              <a:t>regulation</a:t>
            </a:r>
            <a:endParaRPr lang="it-IT" sz="24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7EA348F-FDA5-5A0F-B10A-3EF1FD5AC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52" y="4747934"/>
            <a:ext cx="4308225" cy="28355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FE7DD4F-F218-57FD-BA18-6CDC9848CE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784" y="4747934"/>
            <a:ext cx="1037541" cy="54736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834C290C-71CA-38F2-A427-A8D439BF8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4338" y="5958779"/>
            <a:ext cx="3515216" cy="228632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2AB11B3-941C-4383-E553-B1F50DC46C05}"/>
              </a:ext>
            </a:extLst>
          </p:cNvPr>
          <p:cNvCxnSpPr/>
          <p:nvPr/>
        </p:nvCxnSpPr>
        <p:spPr>
          <a:xfrm flipH="1">
            <a:off x="6680784" y="5388077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magine 24">
            <a:extLst>
              <a:ext uri="{FF2B5EF4-FFF2-40B4-BE49-F238E27FC236}">
                <a16:creationId xmlns:a16="http://schemas.microsoft.com/office/drawing/2014/main" id="{72B7DA6D-21F8-C868-102A-2EE469DA4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047744"/>
            <a:ext cx="12192000" cy="276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0277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176EC-2B18-FBCB-5D5D-A823A9D74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48601711-B436-4078-B564-78E2E4382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37258AB-5D15-82D3-83FA-3A78F2736D4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43C03FB-48B4-8DAF-E4A7-69A76B6FB8E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6670D63-C23A-13AA-C3D2-01E8562CB4D7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237BD53-700D-E08C-EA58-07C964F782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645" r="54839" b="35674"/>
          <a:stretch/>
        </p:blipFill>
        <p:spPr>
          <a:xfrm>
            <a:off x="8406740" y="1341929"/>
            <a:ext cx="2379407" cy="177700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597AB3-0EEA-AE74-6355-6EB426E67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0145" y="1717076"/>
            <a:ext cx="3705742" cy="122889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37A299E2-F327-033E-CC15-16401A2B2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0983" y="4111134"/>
            <a:ext cx="2165637" cy="547273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C1B92DD-01DD-42C8-BAEC-BA9823723305}"/>
              </a:ext>
            </a:extLst>
          </p:cNvPr>
          <p:cNvCxnSpPr/>
          <p:nvPr/>
        </p:nvCxnSpPr>
        <p:spPr>
          <a:xfrm flipH="1" flipV="1">
            <a:off x="5872294" y="2946010"/>
            <a:ext cx="2548039" cy="9660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magine 2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502CB1F0-4C5C-07AF-7EC1-E9940E0D1B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" t="6203" r="7235"/>
          <a:stretch/>
        </p:blipFill>
        <p:spPr>
          <a:xfrm>
            <a:off x="146329" y="3146186"/>
            <a:ext cx="4328504" cy="345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497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DCAE3-213A-B18A-9D3E-61929C037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B9F64AE-6FAF-AE95-7E64-AED047B5E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FBFA34E2-CB33-28C2-1BE6-9636E2AA6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Pose </a:t>
            </a:r>
            <a:r>
              <a:rPr lang="it-IT" sz="2400" dirty="0" err="1"/>
              <a:t>regulation</a:t>
            </a:r>
            <a:endParaRPr lang="it-IT" sz="2400" dirty="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BC7382F1-E3B5-D0E3-B819-DA8E49EC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4338" y="5958779"/>
            <a:ext cx="3515216" cy="228632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783552FE-DAC7-2B9F-C2EE-6A034AA9647B}"/>
              </a:ext>
            </a:extLst>
          </p:cNvPr>
          <p:cNvCxnSpPr/>
          <p:nvPr/>
        </p:nvCxnSpPr>
        <p:spPr>
          <a:xfrm flipH="1">
            <a:off x="6680784" y="5388077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75C34815-6FED-FC07-A93C-17AF82988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3755" y="4812173"/>
            <a:ext cx="1333686" cy="58110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C3D0078-BF6C-F641-32BD-798432D2C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548" y="4893728"/>
            <a:ext cx="3019846" cy="295316"/>
          </a:xfrm>
          <a:prstGeom prst="rect">
            <a:avLst/>
          </a:prstGeom>
        </p:spPr>
      </p:pic>
      <p:sp>
        <p:nvSpPr>
          <p:cNvPr id="10" name="Segno di moltiplicazione 9">
            <a:extLst>
              <a:ext uri="{FF2B5EF4-FFF2-40B4-BE49-F238E27FC236}">
                <a16:creationId xmlns:a16="http://schemas.microsoft.com/office/drawing/2014/main" id="{DC3B0ECC-037F-4559-6480-A96CECB290FC}"/>
              </a:ext>
            </a:extLst>
          </p:cNvPr>
          <p:cNvSpPr/>
          <p:nvPr/>
        </p:nvSpPr>
        <p:spPr>
          <a:xfrm>
            <a:off x="5821868" y="5936625"/>
            <a:ext cx="481780" cy="3866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76253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92E5E-B171-BBA0-BD38-387A65817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C3FB6F6-22AE-DBAD-9B51-5C82CDDE7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300BEFAD-26FE-BFF7-27A0-A05260B4FDAB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State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trasformation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436E61-86E9-25EF-701E-39ABAC5AB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5242" y="1207635"/>
            <a:ext cx="1834062" cy="164823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3C4039B-BB82-C3CA-36E6-5CA38B9EA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51" y="1921049"/>
            <a:ext cx="2488074" cy="471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036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F81C5-191B-A54C-8AB2-2BF663C79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563EF862-7AD8-7FFA-9B70-BD783A99A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786" y="1250243"/>
            <a:ext cx="5477639" cy="1962424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D27D8EB-E9D9-6F77-E51A-0EE2AFD06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D64A3FF3-3251-FE61-FC77-DB36B59A0C0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1BCF8DD-8372-774B-C621-B380A5C887A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AC3BADF-C001-5C02-68CF-5707F08754C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7D015A8-434A-A232-5B9B-82F1F3226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9377" y="1381588"/>
            <a:ext cx="2181529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955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53929"/>
            <a:ext cx="11736000" cy="1188000"/>
          </a:xfrm>
        </p:spPr>
        <p:txBody>
          <a:bodyPr/>
          <a:lstStyle/>
          <a:p>
            <a:r>
              <a:rPr lang="it-IT" dirty="0"/>
              <a:t>Plots of </a:t>
            </a:r>
            <a:r>
              <a:rPr lang="it-IT" dirty="0" err="1"/>
              <a:t>all</a:t>
            </a:r>
            <a:r>
              <a:rPr lang="it-IT" dirty="0"/>
              <a:t> controllers </a:t>
            </a:r>
            <a:r>
              <a:rPr lang="it-IT" dirty="0" err="1"/>
              <a:t>together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79D22A-A3D7-0868-3FB1-9BE0B127C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084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1A2B64-4620-196E-0BB7-E7758E074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3101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E13A6C-E5E1-D294-307E-422CE472A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051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32D905-A4A0-5C3F-4C6F-4D0062E3B71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06E2F50-7938-5611-C809-F6162C0A954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5309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32D905-A4A0-5C3F-4C6F-4D0062E3B71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06E2F50-7938-5611-C809-F6162C0A954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495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Framework: </a:t>
            </a:r>
            <a:r>
              <a:rPr lang="it-IT" dirty="0" err="1">
                <a:latin typeface="Arial"/>
                <a:cs typeface="Arial"/>
              </a:rPr>
              <a:t>trajectory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1F379AA-FA9F-EEA8-535F-D4C87AE834B3}"/>
              </a:ext>
            </a:extLst>
          </p:cNvPr>
          <p:cNvSpPr txBox="1"/>
          <p:nvPr/>
        </p:nvSpPr>
        <p:spPr>
          <a:xfrm>
            <a:off x="322982" y="2558849"/>
            <a:ext cx="51174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design the desired trajectory, a series of waypoints was defined. These waypoints were then interpolated using cubic spline interpolation to ensure a continuous path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test controllers' functionalities on a non-continuous path, a sharp square-angle turn is added to the path</a:t>
            </a:r>
            <a:endParaRPr lang="it-IT" dirty="0"/>
          </a:p>
        </p:txBody>
      </p:sp>
      <p:pic>
        <p:nvPicPr>
          <p:cNvPr id="24" name="Immagine 23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E001C99C-7F62-1DAC-5613-A68BB2A94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69" r="-215" b="12393"/>
          <a:stretch/>
        </p:blipFill>
        <p:spPr>
          <a:xfrm>
            <a:off x="5440468" y="2528617"/>
            <a:ext cx="6588379" cy="315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509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32D905-A4A0-5C3F-4C6F-4D0062E3B71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06E2F50-7938-5611-C809-F6162C0A954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613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4742" y="2341221"/>
            <a:ext cx="5380941" cy="3578539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unicyle</a:t>
            </a:r>
            <a:r>
              <a:rPr lang="it-IT" sz="1800" dirty="0"/>
              <a:t> after </a:t>
            </a:r>
            <a:r>
              <a:rPr lang="it-IT" sz="1800" dirty="0" err="1"/>
              <a:t>detecting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reaches</a:t>
            </a:r>
            <a:r>
              <a:rPr lang="it-IT" sz="1800" dirty="0"/>
              <a:t> the second lane, after </a:t>
            </a:r>
            <a:r>
              <a:rPr lang="it-IT" sz="1800" dirty="0" err="1"/>
              <a:t>overtaking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it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returns</a:t>
            </a:r>
            <a:r>
              <a:rPr lang="it-IT" sz="1800" dirty="0"/>
              <a:t> to the first lane</a:t>
            </a:r>
          </a:p>
          <a:p>
            <a:pPr>
              <a:buClr>
                <a:srgbClr val="C00000"/>
              </a:buClr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To </a:t>
            </a:r>
            <a:r>
              <a:rPr lang="it-IT" sz="1800" dirty="0" err="1"/>
              <a:t>ensure</a:t>
            </a:r>
            <a:r>
              <a:rPr lang="it-IT" sz="1800" dirty="0"/>
              <a:t> a </a:t>
            </a:r>
            <a:r>
              <a:rPr lang="it-IT" sz="1800" dirty="0" err="1"/>
              <a:t>smooth</a:t>
            </a:r>
            <a:r>
              <a:rPr lang="it-IT" sz="1800" dirty="0"/>
              <a:t> and </a:t>
            </a:r>
            <a:r>
              <a:rPr lang="it-IT" sz="1800" dirty="0" err="1"/>
              <a:t>continuous</a:t>
            </a:r>
            <a:r>
              <a:rPr lang="it-IT" sz="1800" dirty="0"/>
              <a:t> </a:t>
            </a:r>
            <a:r>
              <a:rPr lang="it-IT" sz="1800" dirty="0" err="1"/>
              <a:t>trajectory</a:t>
            </a:r>
            <a:r>
              <a:rPr lang="it-IT" sz="1800" dirty="0"/>
              <a:t> </a:t>
            </a:r>
            <a:r>
              <a:rPr lang="it-IT" sz="1800" dirty="0" err="1"/>
              <a:t>during</a:t>
            </a:r>
            <a:r>
              <a:rPr lang="it-IT" sz="1800" dirty="0"/>
              <a:t> the </a:t>
            </a:r>
            <a:r>
              <a:rPr lang="it-IT" sz="1800" dirty="0" err="1"/>
              <a:t>changing</a:t>
            </a:r>
            <a:r>
              <a:rPr lang="it-IT" sz="1800" dirty="0"/>
              <a:t> lane procedure a </a:t>
            </a:r>
            <a:r>
              <a:rPr lang="it-IT" sz="1800" dirty="0" err="1"/>
              <a:t>sigmoid</a:t>
            </a:r>
            <a:r>
              <a:rPr lang="it-IT" sz="1800" dirty="0"/>
              <a:t> </a:t>
            </a:r>
            <a:r>
              <a:rPr lang="it-IT" sz="1800" dirty="0" err="1"/>
              <a:t>function</a:t>
            </a:r>
            <a:r>
              <a:rPr lang="it-IT" sz="1800" dirty="0"/>
              <a:t> </a:t>
            </a:r>
            <a:r>
              <a:rPr lang="it-IT" sz="1800" dirty="0" err="1"/>
              <a:t>has</a:t>
            </a:r>
            <a:r>
              <a:rPr lang="it-IT" sz="1800" dirty="0"/>
              <a:t> </a:t>
            </a:r>
            <a:r>
              <a:rPr lang="it-IT" sz="1800" dirty="0" err="1"/>
              <a:t>been</a:t>
            </a:r>
            <a:r>
              <a:rPr lang="it-IT" sz="1800" dirty="0"/>
              <a:t> </a:t>
            </a:r>
            <a:r>
              <a:rPr lang="it-IT" sz="1800" dirty="0" err="1"/>
              <a:t>used</a:t>
            </a:r>
            <a:endParaRPr lang="it-IT" sz="18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1C2C6CAF-8052-852C-BDEF-D757240EF8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3" t="15494" r="-2086" b="12734"/>
          <a:stretch/>
        </p:blipFill>
        <p:spPr>
          <a:xfrm>
            <a:off x="5677067" y="1747221"/>
            <a:ext cx="6413549" cy="294632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F158229-6334-38B7-95FF-203608456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187" y="5035773"/>
            <a:ext cx="6253985" cy="138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15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CFB0D5-3233-B029-D029-462C2322D0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32" b="4232"/>
          <a:stretch/>
        </p:blipFill>
        <p:spPr>
          <a:xfrm>
            <a:off x="550996" y="2729114"/>
            <a:ext cx="3600635" cy="3619686"/>
          </a:xfrm>
          <a:prstGeom prst="rect">
            <a:avLst/>
          </a:prstGeom>
        </p:spPr>
      </p:pic>
      <p:sp>
        <p:nvSpPr>
          <p:cNvPr id="11" name="Arrow: Right 12">
            <a:extLst>
              <a:ext uri="{FF2B5EF4-FFF2-40B4-BE49-F238E27FC236}">
                <a16:creationId xmlns:a16="http://schemas.microsoft.com/office/drawing/2014/main" id="{39F888CB-FBA2-6921-C1C1-8312FEDC6F7E}"/>
              </a:ext>
            </a:extLst>
          </p:cNvPr>
          <p:cNvSpPr/>
          <p:nvPr/>
        </p:nvSpPr>
        <p:spPr>
          <a:xfrm rot="-540000">
            <a:off x="2970636" y="3975582"/>
            <a:ext cx="1551628" cy="1714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229F772-C2C4-7C92-3F80-AD5E39675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010" y="2023619"/>
            <a:ext cx="7370276" cy="46815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CE7B7E-6485-4FFB-163E-09516AE857D9}"/>
              </a:ext>
            </a:extLst>
          </p:cNvPr>
          <p:cNvSpPr/>
          <p:nvPr/>
        </p:nvSpPr>
        <p:spPr>
          <a:xfrm>
            <a:off x="4604010" y="2826983"/>
            <a:ext cx="7370276" cy="7435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E24B55D8-688B-2505-C764-1826432312FB}"/>
              </a:ext>
            </a:extLst>
          </p:cNvPr>
          <p:cNvSpPr/>
          <p:nvPr/>
        </p:nvSpPr>
        <p:spPr>
          <a:xfrm>
            <a:off x="4604010" y="6433457"/>
            <a:ext cx="4420247" cy="2716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7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67AED-3C14-D93F-0735-DC921DF4C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453149-83CB-FA16-221D-B8BB12A9A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44490"/>
            <a:ext cx="12192000" cy="1188000"/>
          </a:xfrm>
        </p:spPr>
        <p:txBody>
          <a:bodyPr/>
          <a:lstStyle/>
          <a:p>
            <a:pPr algn="ctr"/>
            <a:r>
              <a:rPr lang="it-IT" sz="3600" dirty="0">
                <a:latin typeface="Arial"/>
                <a:cs typeface="Arial"/>
              </a:rPr>
              <a:t>TRAJECTORY TRACKING - STATE ERROR FEEDBACK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6EF490E-03B5-8A25-A9B6-35789C6BC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539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2500" dirty="0">
                <a:latin typeface="Arial"/>
                <a:cs typeface="Arial"/>
              </a:rPr>
              <a:t>Linear Control</a:t>
            </a:r>
            <a:endParaRPr lang="it-IT" sz="25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C2A3BE-C6D7-2A09-E65D-BC90D05E6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36" y="4975135"/>
            <a:ext cx="6085932" cy="8001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FCFE5A-A090-104E-08E9-7EE969F17B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966675"/>
            <a:ext cx="6085932" cy="14020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1F55836-83A0-00E6-1CDF-2047D85B19A5}"/>
              </a:ext>
            </a:extLst>
          </p:cNvPr>
          <p:cNvSpPr/>
          <p:nvPr/>
        </p:nvSpPr>
        <p:spPr>
          <a:xfrm>
            <a:off x="8750105" y="5964702"/>
            <a:ext cx="1012873" cy="281353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B7951D-7EF3-E678-61EB-C1B0950552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9474" y="6311399"/>
            <a:ext cx="2495526" cy="210560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6EE78A6E-6E25-DFB0-76B9-CF07796CE9EE}"/>
              </a:ext>
            </a:extLst>
          </p:cNvPr>
          <p:cNvSpPr/>
          <p:nvPr/>
        </p:nvSpPr>
        <p:spPr>
          <a:xfrm rot="9644067">
            <a:off x="8233187" y="6201148"/>
            <a:ext cx="398286" cy="1665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E7309D-7C89-0069-A322-234464507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939" y="2100262"/>
            <a:ext cx="1185862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546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639</TotalTime>
  <Words>873</Words>
  <Application>Microsoft Office PowerPoint</Application>
  <PresentationFormat>Widescreen</PresentationFormat>
  <Paragraphs>118</Paragraphs>
  <Slides>50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Wingdings</vt:lpstr>
      <vt:lpstr>Tema di Office</vt:lpstr>
      <vt:lpstr>PowerPoint Presentation</vt:lpstr>
      <vt:lpstr>Outline</vt:lpstr>
      <vt:lpstr>Introduction: the "urban mobility challenge"</vt:lpstr>
      <vt:lpstr>Framework: unicycle</vt:lpstr>
      <vt:lpstr>Framework: trajectory</vt:lpstr>
      <vt:lpstr>Obstacle avoidance</vt:lpstr>
      <vt:lpstr>Obstacle avoidance</vt:lpstr>
      <vt:lpstr>TRAJECTORY TRACKING - STATE ERROR FEEDBACK</vt:lpstr>
      <vt:lpstr>Linear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Video</vt:lpstr>
      <vt:lpstr>Non Linear Control</vt:lpstr>
      <vt:lpstr>PowerPoint Presentation</vt:lpstr>
      <vt:lpstr>PowerPoint Presentation</vt:lpstr>
      <vt:lpstr>PowerPoint Presentation</vt:lpstr>
      <vt:lpstr>PowerPoint Presentation</vt:lpstr>
      <vt:lpstr>Video</vt:lpstr>
      <vt:lpstr>PowerPoint Presentation</vt:lpstr>
      <vt:lpstr>PowerPoint Presentation</vt:lpstr>
      <vt:lpstr>Video</vt:lpstr>
      <vt:lpstr>PowerPoint Presentation</vt:lpstr>
      <vt:lpstr>PowerPoint Presentation</vt:lpstr>
      <vt:lpstr>PowerPoint Presentation</vt:lpstr>
      <vt:lpstr>PowerPoint Presentation</vt:lpstr>
      <vt:lpstr>TRAJECTORY TRACKING - OUTPUT ERROR FEEDBACK</vt:lpstr>
      <vt:lpstr>Feedback linearization based on a reference point on the sagittal axis</vt:lpstr>
      <vt:lpstr>PowerPoint Presentation</vt:lpstr>
      <vt:lpstr>PowerPoint Presentation</vt:lpstr>
      <vt:lpstr>PowerPoint Presentation</vt:lpstr>
      <vt:lpstr>Feedback linearization based on second order derivatives</vt:lpstr>
      <vt:lpstr>PowerPoint Presentation</vt:lpstr>
      <vt:lpstr>PowerPoint Presentation</vt:lpstr>
      <vt:lpstr>PowerPoint Presentation</vt:lpstr>
      <vt:lpstr>PowerPoint Presentation</vt:lpstr>
      <vt:lpstr>REGULATION</vt:lpstr>
      <vt:lpstr>Cartesian regulation</vt:lpstr>
      <vt:lpstr>PowerPoint Presentation</vt:lpstr>
      <vt:lpstr>Pose regulation</vt:lpstr>
      <vt:lpstr>PowerPoint Presentation</vt:lpstr>
      <vt:lpstr>PowerPoint Presentation</vt:lpstr>
      <vt:lpstr>Plots of all controllers together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Fattorel</dc:creator>
  <cp:lastModifiedBy>Richi Theboss</cp:lastModifiedBy>
  <cp:revision>468</cp:revision>
  <dcterms:created xsi:type="dcterms:W3CDTF">2023-05-17T11:15:50Z</dcterms:created>
  <dcterms:modified xsi:type="dcterms:W3CDTF">2025-01-08T10:58:05Z</dcterms:modified>
</cp:coreProperties>
</file>